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1pPr>
    <a:lvl2pPr marL="0" marR="0" indent="457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2pPr>
    <a:lvl3pPr marL="0" marR="0" indent="914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3pPr>
    <a:lvl4pPr marL="0" marR="0" indent="1371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4pPr>
    <a:lvl5pPr marL="0" marR="0" indent="18288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5pPr>
    <a:lvl6pPr marL="0" marR="0" indent="22860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6pPr>
    <a:lvl7pPr marL="0" marR="0" indent="27432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7pPr>
    <a:lvl8pPr marL="0" marR="0" indent="32004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8pPr>
    <a:lvl9pPr marL="0" marR="0" indent="365760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chemeClr val="accent1">
            <a:satOff val="74278"/>
            <a:lumOff val="-33241"/>
          </a:schemeClr>
        </a:solidFill>
        <a:effectLst/>
        <a:uFillTx/>
        <a:latin typeface="Graphik Medium"/>
        <a:ea typeface="Graphik Medium"/>
        <a:cs typeface="Graphik Medium"/>
        <a:sym typeface="Graphik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1">
              <a:satOff val="3942"/>
              <a:lumOff val="17322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0EAF0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chemeClr val="accent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84F64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chemeClr val="accent6"/>
        </a:fontRef>
        <a:schemeClr val="accent6"/>
      </a:tcTxStyle>
      <a:tcStyle>
        <a:tcBdr>
          <a:left>
            <a:ln w="12700" cap="flat">
              <a:solidFill>
                <a:srgbClr val="084F64"/>
              </a:solidFill>
              <a:prstDash val="solid"/>
              <a:miter lim="400000"/>
            </a:ln>
          </a:left>
          <a:right>
            <a:ln w="12700" cap="flat">
              <a:solidFill>
                <a:srgbClr val="084F6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84F64"/>
              </a:solidFill>
              <a:prstDash val="solid"/>
              <a:miter lim="400000"/>
            </a:ln>
          </a:bottom>
          <a:insideH>
            <a:ln w="12700" cap="flat">
              <a:solidFill>
                <a:srgbClr val="084F64"/>
              </a:solidFill>
              <a:prstDash val="solid"/>
              <a:miter lim="400000"/>
            </a:ln>
          </a:insideH>
          <a:insideV>
            <a:ln w="12700" cap="flat">
              <a:solidFill>
                <a:srgbClr val="084F64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35454"/>
              <a:satOff val="2115"/>
              <a:lumOff val="45487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254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25400" cap="flat">
              <a:solidFill>
                <a:srgbClr val="3D3E3E"/>
              </a:solidFill>
              <a:prstDash val="solid"/>
              <a:miter lim="400000"/>
            </a:ln>
          </a:top>
          <a:bottom>
            <a:ln w="127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2E4E61"/>
      </a:tcTxStyle>
      <a:tcStyle>
        <a:tcBdr>
          <a:left>
            <a:ln w="12700" cap="flat">
              <a:solidFill>
                <a:srgbClr val="3D3E3E"/>
              </a:solidFill>
              <a:prstDash val="solid"/>
              <a:miter lim="400000"/>
            </a:ln>
          </a:left>
          <a:right>
            <a:ln w="12700" cap="flat">
              <a:solidFill>
                <a:srgbClr val="3D3E3E"/>
              </a:solidFill>
              <a:prstDash val="solid"/>
              <a:miter lim="400000"/>
            </a:ln>
          </a:right>
          <a:top>
            <a:ln w="12700" cap="flat">
              <a:solidFill>
                <a:srgbClr val="3D3E3E"/>
              </a:solidFill>
              <a:prstDash val="solid"/>
              <a:miter lim="400000"/>
            </a:ln>
          </a:top>
          <a:bottom>
            <a:ln w="25400" cap="flat">
              <a:solidFill>
                <a:srgbClr val="3D3E3E"/>
              </a:solidFill>
              <a:prstDash val="solid"/>
              <a:miter lim="400000"/>
            </a:ln>
          </a:bottom>
          <a:insideH>
            <a:ln w="12700" cap="flat">
              <a:solidFill>
                <a:srgbClr val="3D3E3E"/>
              </a:solidFill>
              <a:prstDash val="solid"/>
              <a:miter lim="400000"/>
            </a:ln>
          </a:insideH>
          <a:insideV>
            <a:ln w="12700" cap="flat">
              <a:solidFill>
                <a:srgbClr val="3D3E3E"/>
              </a:solidFill>
              <a:prstDash val="solid"/>
              <a:miter lim="400000"/>
            </a:ln>
          </a:insideV>
        </a:tcBdr>
        <a:fill>
          <a:solidFill>
            <a:srgbClr val="DBE6A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C526A"/>
              </a:solidFill>
              <a:prstDash val="solid"/>
              <a:miter lim="400000"/>
            </a:ln>
          </a:left>
          <a:right>
            <a:ln w="254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CB5B2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C526A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3B3B3B"/>
              </a:solidFill>
              <a:prstDash val="solid"/>
              <a:miter lim="400000"/>
            </a:ln>
          </a:left>
          <a:right>
            <a:ln w="12700" cap="flat">
              <a:solidFill>
                <a:srgbClr val="3B3B3B"/>
              </a:solidFill>
              <a:prstDash val="solid"/>
              <a:miter lim="400000"/>
            </a:ln>
          </a:right>
          <a:top>
            <a:ln w="12700" cap="flat">
              <a:solidFill>
                <a:srgbClr val="5C526A"/>
              </a:solidFill>
              <a:prstDash val="solid"/>
              <a:miter lim="400000"/>
            </a:ln>
          </a:top>
          <a:bottom>
            <a:ln w="25400" cap="flat">
              <a:solidFill>
                <a:srgbClr val="3B3B3B"/>
              </a:solidFill>
              <a:prstDash val="solid"/>
              <a:miter lim="400000"/>
            </a:ln>
          </a:bottom>
          <a:insideH>
            <a:ln w="12700" cap="flat">
              <a:solidFill>
                <a:srgbClr val="3B3B3B"/>
              </a:solidFill>
              <a:prstDash val="solid"/>
              <a:miter lim="400000"/>
            </a:ln>
          </a:insideH>
          <a:insideV>
            <a:ln w="12700" cap="flat">
              <a:solidFill>
                <a:srgbClr val="3B3B3B"/>
              </a:solidFill>
              <a:prstDash val="solid"/>
              <a:miter lim="400000"/>
            </a:ln>
          </a:insideV>
        </a:tcBdr>
        <a:fill>
          <a:solidFill>
            <a:srgbClr val="C16E6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 Medium"/>
          <a:ea typeface="Graphik Medium"/>
          <a:cs typeface="Graphik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CDCECC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D2F24"/>
          </a:solidFill>
        </a:fill>
      </a:tcStyle>
    </a:firstCol>
    <a:la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55085"/>
          <c:y val="0.153419"/>
          <c:w val="0.939491"/>
          <c:h val="0.607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E86B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Graphik Medium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Fall22</c:v>
                </c:pt>
                <c:pt idx="1">
                  <c:v>Spring 23</c:v>
                </c:pt>
                <c:pt idx="2">
                  <c:v>Fall 23</c:v>
                </c:pt>
                <c:pt idx="3">
                  <c:v>Spring 24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56.000000</c:v>
                </c:pt>
                <c:pt idx="1">
                  <c:v>66.000000</c:v>
                </c:pt>
                <c:pt idx="2">
                  <c:v>94.000000</c:v>
                </c:pt>
                <c:pt idx="3">
                  <c:v>92.000000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majorGridlines>
          <c:spPr>
            <a:ln w="952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5200" u="none">
                <a:solidFill>
                  <a:srgbClr val="FF9300"/>
                </a:solidFill>
                <a:latin typeface="Graphik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9525" cap="flat">
              <a:solidFill>
                <a:srgbClr val="B8B8B8"/>
              </a:solidFill>
              <a:prstDash val="solid"/>
              <a:miter lim="400000"/>
            </a:ln>
          </c:spPr>
        </c:majorGridlines>
        <c:minorGridlines>
          <c:spPr>
            <a:ln w="25400" cap="rnd">
              <a:solidFill>
                <a:srgbClr val="D5D5D5"/>
              </a:solidFill>
              <a:custDash>
                <a:ds d="100000" sp="200000"/>
              </a:custDash>
              <a:miter lim="400000"/>
            </a:ln>
          </c:spPr>
        </c:min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400" u="none">
                <a:solidFill>
                  <a:srgbClr val="464646"/>
                </a:solidFill>
                <a:latin typeface="Graphik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ic"/>
          <p:cNvSpPr txBox="1"/>
          <p:nvPr>
            <p:ph type="body" sz="quarter" idx="21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b="0" cap="all" spc="88" sz="2200">
                <a:solidFill>
                  <a:schemeClr val="accent5"/>
                </a:solidFill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16" name="Location"/>
          <p:cNvSpPr txBox="1"/>
          <p:nvPr>
            <p:ph type="body" sz="quarter" idx="22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b="0" cap="all" spc="88" sz="2200">
                <a:solidFill>
                  <a:schemeClr val="accent5"/>
                </a:solidFill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17" name="Author and Date"/>
          <p:cNvSpPr txBox="1"/>
          <p:nvPr>
            <p:ph type="body" sz="quarter" idx="23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>
            <a:lvl1pPr defTabSz="420624">
              <a:defRPr spc="110" sz="3672"/>
            </a:lvl1pPr>
          </a:lstStyle>
          <a:p>
            <a:pPr/>
            <a:r>
              <a:t>Author and Date</a:t>
            </a:r>
          </a:p>
        </p:txBody>
      </p:sp>
      <p:sp>
        <p:nvSpPr>
          <p:cNvPr id="18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9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dy Level One…"/>
          <p:cNvSpPr txBox="1"/>
          <p:nvPr>
            <p:ph type="body" sz="half" idx="1" hasCustomPrompt="1"/>
          </p:nvPr>
        </p:nvSpPr>
        <p:spPr>
          <a:xfrm>
            <a:off x="2082800" y="4337484"/>
            <a:ext cx="20205700" cy="4699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algn="ctr"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algn="ctr"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algn="ctr"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algn="ctr">
              <a:lnSpc>
                <a:spcPct val="90000"/>
              </a:lnSpc>
              <a:defRPr cap="all"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3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ody Level One…"/>
          <p:cNvSpPr txBox="1"/>
          <p:nvPr>
            <p:ph type="body" idx="1" hasCustomPrompt="1"/>
          </p:nvPr>
        </p:nvSpPr>
        <p:spPr>
          <a:xfrm>
            <a:off x="2082800" y="1509784"/>
            <a:ext cx="20205700" cy="685229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algn="ctr"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algn="ctr"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algn="ctr"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algn="ctr">
              <a:lnSpc>
                <a:spcPct val="90000"/>
              </a:lnSpc>
              <a:defRPr cap="all" spc="750" sz="2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Fact information"/>
          <p:cNvSpPr txBox="1"/>
          <p:nvPr>
            <p:ph type="body" sz="quarter" idx="21" hasCustomPrompt="1"/>
          </p:nvPr>
        </p:nvSpPr>
        <p:spPr>
          <a:xfrm>
            <a:off x="2082800" y="8407994"/>
            <a:ext cx="20205700" cy="694056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spc="104" sz="3500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4" name="Line"/>
          <p:cNvSpPr/>
          <p:nvPr/>
        </p:nvSpPr>
        <p:spPr>
          <a:xfrm>
            <a:off x="766879" y="12598400"/>
            <a:ext cx="22850242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FFC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ttribution"/>
          <p:cNvSpPr txBox="1"/>
          <p:nvPr>
            <p:ph type="body" sz="quarter" idx="21" hasCustomPrompt="1"/>
          </p:nvPr>
        </p:nvSpPr>
        <p:spPr>
          <a:xfrm>
            <a:off x="2088436" y="11375561"/>
            <a:ext cx="20207127" cy="706629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spc="107" sz="3600">
                <a:solidFill>
                  <a:schemeClr val="accent1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4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4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45" name="Body Level One…"/>
          <p:cNvSpPr txBox="1"/>
          <p:nvPr>
            <p:ph type="body" sz="half" idx="1" hasCustomPrompt="1"/>
          </p:nvPr>
        </p:nvSpPr>
        <p:spPr>
          <a:xfrm>
            <a:off x="2088436" y="4298870"/>
            <a:ext cx="20207128" cy="4699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algn="ctr"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algn="ctr"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algn="ctr"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algn="ctr">
              <a:lnSpc>
                <a:spcPct val="90000"/>
              </a:lnSpc>
              <a:defRPr cap="all" spc="190" sz="95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ink typewriter on a pink three-drawer dresser in front of a pink wall"/>
          <p:cNvSpPr/>
          <p:nvPr>
            <p:ph type="pic" idx="21"/>
          </p:nvPr>
        </p:nvSpPr>
        <p:spPr>
          <a:xfrm>
            <a:off x="-609600" y="431800"/>
            <a:ext cx="21514742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4" name="Bright turquoise cassette tape on a pink background"/>
          <p:cNvSpPr/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5" name="Small retro clock on a green shelf against a yellow background"/>
          <p:cNvSpPr/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our vintage television sets in a row with fluorescent colors: pink, blue, orange, and green"/>
          <p:cNvSpPr/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w of seven small retro clocks on a green shelf against a yellow background"/>
          <p:cNvSpPr/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8" name="Topic"/>
          <p:cNvSpPr txBox="1"/>
          <p:nvPr>
            <p:ph type="body" sz="quarter" idx="22" hasCustomPrompt="1"/>
          </p:nvPr>
        </p:nvSpPr>
        <p:spPr>
          <a:xfrm>
            <a:off x="11811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Topic</a:t>
            </a:r>
          </a:p>
        </p:txBody>
      </p:sp>
      <p:sp>
        <p:nvSpPr>
          <p:cNvPr id="29" name="Location"/>
          <p:cNvSpPr txBox="1"/>
          <p:nvPr>
            <p:ph type="body" sz="quarter" idx="23" hasCustomPrompt="1"/>
          </p:nvPr>
        </p:nvSpPr>
        <p:spPr>
          <a:xfrm>
            <a:off x="18237200" y="12364718"/>
            <a:ext cx="4965700" cy="46710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b="0" cap="all" spc="88" sz="2200">
                <a:solidFill>
                  <a:srgbClr val="FFFFFF"/>
                </a:solidFill>
              </a:defRPr>
            </a:lvl1pPr>
          </a:lstStyle>
          <a:p>
            <a:pPr/>
            <a:r>
              <a:t>Location</a:t>
            </a:r>
          </a:p>
        </p:txBody>
      </p:sp>
      <p:sp>
        <p:nvSpPr>
          <p:cNvPr id="30" name="Author and Date"/>
          <p:cNvSpPr txBox="1"/>
          <p:nvPr>
            <p:ph type="body" sz="quarter" idx="24" hasCustomPrompt="1"/>
          </p:nvPr>
        </p:nvSpPr>
        <p:spPr>
          <a:xfrm>
            <a:off x="6946900" y="12233909"/>
            <a:ext cx="10490200" cy="706629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spc="107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1" name="Line"/>
          <p:cNvSpPr/>
          <p:nvPr/>
        </p:nvSpPr>
        <p:spPr>
          <a:xfrm>
            <a:off x="766879" y="12060766"/>
            <a:ext cx="22850240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2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3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4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35" name="Body Level One…"/>
          <p:cNvSpPr txBox="1"/>
          <p:nvPr>
            <p:ph type="body" sz="quarter" idx="1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pc="107" sz="3600">
                <a:solidFill>
                  <a:srgbClr val="FFFFFF"/>
                </a:solidFill>
              </a:defRPr>
            </a:lvl1pPr>
            <a:lvl2pPr algn="ctr">
              <a:lnSpc>
                <a:spcPct val="120000"/>
              </a:lnSpc>
              <a:defRPr spc="107" sz="3600">
                <a:solidFill>
                  <a:srgbClr val="FFFFFF"/>
                </a:solidFill>
              </a:defRPr>
            </a:lvl2pPr>
            <a:lvl3pPr algn="ctr">
              <a:lnSpc>
                <a:spcPct val="120000"/>
              </a:lnSpc>
              <a:defRPr spc="107" sz="3600">
                <a:solidFill>
                  <a:srgbClr val="FFFFFF"/>
                </a:solidFill>
              </a:defRPr>
            </a:lvl3pPr>
            <a:lvl4pPr algn="ctr">
              <a:lnSpc>
                <a:spcPct val="120000"/>
              </a:lnSpc>
              <a:defRPr spc="107" sz="3600">
                <a:solidFill>
                  <a:srgbClr val="FFFFFF"/>
                </a:solidFill>
              </a:defRPr>
            </a:lvl4pPr>
            <a:lvl5pPr algn="ctr">
              <a:lnSpc>
                <a:spcPct val="120000"/>
              </a:lnSpc>
              <a:defRPr spc="107" sz="36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/>
          <p:nvPr>
            <p:ph type="body" sz="quarter" idx="1" hasCustomPrompt="1"/>
          </p:nvPr>
        </p:nvSpPr>
        <p:spPr>
          <a:xfrm>
            <a:off x="1270000" y="8015916"/>
            <a:ext cx="11785600" cy="38481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20000"/>
              </a:lnSpc>
              <a:defRPr spc="107" sz="3600">
                <a:solidFill>
                  <a:srgbClr val="8AACB9"/>
                </a:solidFill>
              </a:defRPr>
            </a:lvl1pPr>
            <a:lvl2pPr algn="ctr">
              <a:lnSpc>
                <a:spcPct val="120000"/>
              </a:lnSpc>
              <a:defRPr spc="107" sz="3600">
                <a:solidFill>
                  <a:srgbClr val="8AACB9"/>
                </a:solidFill>
              </a:defRPr>
            </a:lvl2pPr>
            <a:lvl3pPr algn="ctr">
              <a:lnSpc>
                <a:spcPct val="120000"/>
              </a:lnSpc>
              <a:defRPr spc="107" sz="3600">
                <a:solidFill>
                  <a:srgbClr val="8AACB9"/>
                </a:solidFill>
              </a:defRPr>
            </a:lvl3pPr>
            <a:lvl4pPr algn="ctr">
              <a:lnSpc>
                <a:spcPct val="120000"/>
              </a:lnSpc>
              <a:defRPr spc="107" sz="3600">
                <a:solidFill>
                  <a:srgbClr val="8AACB9"/>
                </a:solidFill>
              </a:defRPr>
            </a:lvl4pPr>
            <a:lvl5pPr algn="ctr">
              <a:lnSpc>
                <a:spcPct val="120000"/>
              </a:lnSpc>
              <a:defRPr spc="107" sz="3600">
                <a:solidFill>
                  <a:srgbClr val="8AACB9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Title"/>
          <p:cNvSpPr txBox="1"/>
          <p:nvPr>
            <p:ph type="title" hasCustomPrompt="1"/>
          </p:nvPr>
        </p:nvSpPr>
        <p:spPr>
          <a:xfrm>
            <a:off x="1270000" y="4925417"/>
            <a:ext cx="11785600" cy="2933701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6" name="Pink typewriter on a pink three-drawer dresser in front of a pink wall"/>
          <p:cNvSpPr/>
          <p:nvPr>
            <p:ph type="pic" idx="21"/>
          </p:nvPr>
        </p:nvSpPr>
        <p:spPr>
          <a:xfrm>
            <a:off x="12801600" y="1895696"/>
            <a:ext cx="17642204" cy="9924608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8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anchor="t"/>
          <a:lstStyle>
            <a:lvl1pPr marL="63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7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8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9" name="Slide Title"/>
          <p:cNvSpPr txBox="1"/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dy Level One…"/>
          <p:cNvSpPr txBox="1"/>
          <p:nvPr>
            <p:ph type="body" sz="half" idx="1" hasCustomPrompt="1"/>
          </p:nvPr>
        </p:nvSpPr>
        <p:spPr>
          <a:xfrm>
            <a:off x="2082800" y="4195233"/>
            <a:ext cx="20207127" cy="6282059"/>
          </a:xfrm>
          <a:prstGeom prst="rect">
            <a:avLst/>
          </a:prstGeom>
        </p:spPr>
        <p:txBody>
          <a:bodyPr numCol="2" spcCol="1289181" anchor="t"/>
          <a:lstStyle>
            <a:lvl1pPr marL="63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Line"/>
          <p:cNvSpPr/>
          <p:nvPr/>
        </p:nvSpPr>
        <p:spPr>
          <a:xfrm>
            <a:off x="766879" y="952500"/>
            <a:ext cx="22850242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9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78" name="Body Level One…"/>
          <p:cNvSpPr txBox="1"/>
          <p:nvPr>
            <p:ph type="body" sz="quarter" idx="1" hasCustomPrompt="1"/>
          </p:nvPr>
        </p:nvSpPr>
        <p:spPr>
          <a:xfrm>
            <a:off x="2088435" y="6720284"/>
            <a:ext cx="10972801" cy="5467169"/>
          </a:xfrm>
          <a:prstGeom prst="rect">
            <a:avLst/>
          </a:prstGeom>
        </p:spPr>
        <p:txBody>
          <a:bodyPr anchor="t"/>
          <a:lstStyle>
            <a:lvl1pPr marL="63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270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90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2540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3175000" indent="-635000" defTabSz="35560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  <a:defRPr spc="36" sz="36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9" name="Vintage television in front of yellow patterned wallpaper"/>
          <p:cNvSpPr/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1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ection Title"/>
          <p:cNvSpPr txBox="1"/>
          <p:nvPr>
            <p:ph type="title" hasCustomPrompt="1"/>
          </p:nvPr>
        </p:nvSpPr>
        <p:spPr>
          <a:xfrm>
            <a:off x="2086106" y="4292600"/>
            <a:ext cx="20205701" cy="5651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1" name="Line"/>
          <p:cNvSpPr/>
          <p:nvPr/>
        </p:nvSpPr>
        <p:spPr>
          <a:xfrm>
            <a:off x="762000" y="12598400"/>
            <a:ext cx="22860001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"/>
          <p:cNvSpPr/>
          <p:nvPr/>
        </p:nvSpPr>
        <p:spPr>
          <a:xfrm flipV="1">
            <a:off x="762000" y="952499"/>
            <a:ext cx="22860003" cy="2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0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6">
                <a:hueOff val="61929"/>
                <a:satOff val="10820"/>
                <a:lumOff val="-884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01" name="Slide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6"/>
                </a:solidFill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2082800" y="2795091"/>
            <a:ext cx="20205700" cy="60502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20000"/>
              </a:lnSpc>
              <a:defRPr spc="107" sz="3600">
                <a:solidFill>
                  <a:srgbClr val="8AACB9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 anchor="t"/>
          <a:lstStyle>
            <a:lvl1pPr marL="177800" indent="-177800" algn="ctr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  <a:lvl2pPr marL="177800" indent="279400" algn="ctr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2pPr>
            <a:lvl3pPr marL="177800" indent="736600" algn="ctr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3pPr>
            <a:lvl4pPr marL="177800" indent="1193800" algn="ctr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4pPr>
            <a:lvl5pPr marL="177800" indent="1651000" algn="ctr" defTabSz="2641600">
              <a:lnSpc>
                <a:spcPct val="100000"/>
              </a:lnSpc>
              <a:spcBef>
                <a:spcPts val="4400"/>
              </a:spcBef>
              <a:tabLst>
                <a:tab pos="5384800" algn="l"/>
              </a:tabLst>
              <a:defRPr spc="0" sz="5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Agenda Titl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 spc="270" sz="9000">
                <a:solidFill>
                  <a:schemeClr val="accent1">
                    <a:satOff val="36598"/>
                    <a:lumOff val="-17227"/>
                  </a:schemeClr>
                </a:solidFill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112" name="Line"/>
          <p:cNvSpPr/>
          <p:nvPr/>
        </p:nvSpPr>
        <p:spPr>
          <a:xfrm>
            <a:off x="757217" y="12603828"/>
            <a:ext cx="22862943" cy="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3" name="Line"/>
          <p:cNvSpPr/>
          <p:nvPr/>
        </p:nvSpPr>
        <p:spPr>
          <a:xfrm flipV="1">
            <a:off x="762000" y="952499"/>
            <a:ext cx="2286000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11990323" y="12890500"/>
            <a:ext cx="416053" cy="4671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2082800" y="3495675"/>
            <a:ext cx="20205700" cy="1614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Line"/>
          <p:cNvSpPr/>
          <p:nvPr/>
        </p:nvSpPr>
        <p:spPr>
          <a:xfrm flipV="1">
            <a:off x="766879" y="12048066"/>
            <a:ext cx="22850240" cy="12701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5" name="Line"/>
          <p:cNvSpPr/>
          <p:nvPr/>
        </p:nvSpPr>
        <p:spPr>
          <a:xfrm>
            <a:off x="766879" y="952500"/>
            <a:ext cx="22850242" cy="0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6" name="Line"/>
          <p:cNvSpPr/>
          <p:nvPr/>
        </p:nvSpPr>
        <p:spPr>
          <a:xfrm flipV="1">
            <a:off x="6527799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7" name="Line"/>
          <p:cNvSpPr/>
          <p:nvPr/>
        </p:nvSpPr>
        <p:spPr>
          <a:xfrm flipV="1">
            <a:off x="17856201" y="12034558"/>
            <a:ext cx="1" cy="1114983"/>
          </a:xfrm>
          <a:prstGeom prst="line">
            <a:avLst/>
          </a:prstGeom>
          <a:ln w="76200">
            <a:solidFill>
              <a:schemeClr val="accent1">
                <a:satOff val="36598"/>
                <a:lumOff val="-1722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11988800" y="128905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pc="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30" strike="noStrike" sz="11000" u="none">
          <a:solidFill>
            <a:srgbClr val="FFFFFF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5842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153" strike="noStrike" sz="5100" u="none">
          <a:solidFill>
            <a:srgbClr val="FF9300"/>
          </a:solidFill>
          <a:uFillTx/>
          <a:latin typeface="+mn-lt"/>
          <a:ea typeface="+mn-ea"/>
          <a:cs typeface="+mn-cs"/>
          <a:sym typeface="Graphi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arin.edu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ogan Wood Assessment Coordinator"/>
          <p:cNvSpPr txBox="1"/>
          <p:nvPr>
            <p:ph type="body" idx="23"/>
          </p:nvPr>
        </p:nvSpPr>
        <p:spPr>
          <a:xfrm>
            <a:off x="6946900" y="11423517"/>
            <a:ext cx="10490200" cy="7066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>
              <a:defRPr>
                <a:solidFill>
                  <a:srgbClr val="D5D5D5"/>
                </a:solidFill>
              </a:defRPr>
            </a:lvl1pPr>
          </a:lstStyle>
          <a:p>
            <a:pPr/>
            <a:r>
              <a:t>Logan Wood Assessment Coordinator</a:t>
            </a:r>
          </a:p>
        </p:txBody>
      </p:sp>
      <p:sp>
        <p:nvSpPr>
          <p:cNvPr id="181" name="Using SLO Reporting to identify equity gaps"/>
          <p:cNvSpPr txBox="1"/>
          <p:nvPr>
            <p:ph type="ctrTitle"/>
          </p:nvPr>
        </p:nvSpPr>
        <p:spPr>
          <a:xfrm>
            <a:off x="2089150" y="5576594"/>
            <a:ext cx="20205700" cy="3911601"/>
          </a:xfrm>
          <a:prstGeom prst="rect">
            <a:avLst/>
          </a:prstGeom>
        </p:spPr>
        <p:txBody>
          <a:bodyPr/>
          <a:lstStyle/>
          <a:p>
            <a:pPr/>
            <a:r>
              <a:t>Using SLO Reporting to identify equity gaps</a:t>
            </a:r>
          </a:p>
        </p:txBody>
      </p:sp>
      <p:sp>
        <p:nvSpPr>
          <p:cNvPr id="182" name="Student Learning Outcomes Assessment Council"/>
          <p:cNvSpPr txBox="1"/>
          <p:nvPr>
            <p:ph type="subTitle" sz="quarter" idx="1"/>
          </p:nvPr>
        </p:nvSpPr>
        <p:spPr>
          <a:xfrm>
            <a:off x="5170400" y="9065772"/>
            <a:ext cx="20205701" cy="1614554"/>
          </a:xfrm>
          <a:prstGeom prst="rect">
            <a:avLst/>
          </a:prstGeom>
        </p:spPr>
        <p:txBody>
          <a:bodyPr/>
          <a:lstStyle>
            <a:lvl1pPr>
              <a:defRPr spc="129" sz="4300"/>
            </a:lvl1pPr>
          </a:lstStyle>
          <a:p>
            <a:pPr/>
            <a:r>
              <a:t>Student Learning Outcomes Assessment Council </a:t>
            </a:r>
          </a:p>
        </p:txBody>
      </p:sp>
      <p:pic>
        <p:nvPicPr>
          <p:cNvPr id="183" name="Screenshot 2023-08-09 at 3.00.10 PM.png" descr="Screenshot 2023-08-09 at 3.00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5545" y="-23782"/>
            <a:ext cx="16292782" cy="483692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Image credit: http://assessmentcommons.org"/>
          <p:cNvSpPr txBox="1"/>
          <p:nvPr/>
        </p:nvSpPr>
        <p:spPr>
          <a:xfrm>
            <a:off x="17562783" y="12805657"/>
            <a:ext cx="6428462" cy="46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Image credit: http://assessmentcommons.org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Improvement Plan"/>
          <p:cNvSpPr txBox="1"/>
          <p:nvPr>
            <p:ph type="title"/>
          </p:nvPr>
        </p:nvSpPr>
        <p:spPr>
          <a:xfrm>
            <a:off x="1870622" y="-225128"/>
            <a:ext cx="20205701" cy="5651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Improvement Plan</a:t>
            </a:r>
          </a:p>
        </p:txBody>
      </p:sp>
      <p:sp>
        <p:nvSpPr>
          <p:cNvPr id="211" name="Standardized approach - all courses are assessed every other year…"/>
          <p:cNvSpPr txBox="1"/>
          <p:nvPr/>
        </p:nvSpPr>
        <p:spPr>
          <a:xfrm>
            <a:off x="1568040" y="3273745"/>
            <a:ext cx="22106318" cy="1075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58333" indent="-1058333" algn="l" defTabSz="457200">
              <a:spcBef>
                <a:spcPts val="1200"/>
              </a:spcBef>
              <a:buClr>
                <a:srgbClr val="D5D5D5"/>
              </a:buClr>
              <a:buSzPct val="170000"/>
              <a:buChar char="•"/>
              <a:defRPr b="1" spc="0" sz="6000">
                <a:solidFill>
                  <a:srgbClr val="FF93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b="0"/>
          </a:p>
          <a:p>
            <a:pPr marL="1058333" indent="-1058333" algn="l" defTabSz="457200">
              <a:spcBef>
                <a:spcPts val="1400"/>
              </a:spcBef>
              <a:buClr>
                <a:schemeClr val="accent5">
                  <a:hueOff val="-33346"/>
                  <a:satOff val="-1804"/>
                  <a:lumOff val="23993"/>
                </a:schemeClr>
              </a:buClr>
              <a:buSzPct val="170000"/>
              <a:buChar char="•"/>
              <a:defRPr spc="0" sz="6000">
                <a:solidFill>
                  <a:schemeClr val="accent5">
                    <a:hueOff val="-33346"/>
                    <a:satOff val="-1804"/>
                    <a:lumOff val="239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Standardized approach - all courses are assessed every other year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1058333" indent="-1058333" algn="l" defTabSz="457200">
              <a:spcBef>
                <a:spcPts val="1400"/>
              </a:spcBef>
              <a:buClr>
                <a:schemeClr val="accent5">
                  <a:hueOff val="-33346"/>
                  <a:satOff val="-1804"/>
                  <a:lumOff val="23993"/>
                </a:schemeClr>
              </a:buClr>
              <a:buSzPct val="170000"/>
              <a:buChar char="•"/>
              <a:defRPr spc="0" sz="6000">
                <a:solidFill>
                  <a:schemeClr val="accent5">
                    <a:hueOff val="-33346"/>
                    <a:satOff val="-1804"/>
                    <a:lumOff val="239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Disaggregated reports are given to all departments at the beginning of the semester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1058333" indent="-1058333" algn="l" defTabSz="457200">
              <a:spcBef>
                <a:spcPts val="1400"/>
              </a:spcBef>
              <a:buClr>
                <a:schemeClr val="accent5">
                  <a:hueOff val="-33346"/>
                  <a:satOff val="-1804"/>
                  <a:lumOff val="23993"/>
                </a:schemeClr>
              </a:buClr>
              <a:buSzPct val="170000"/>
              <a:buChar char="•"/>
              <a:defRPr spc="0" sz="6000">
                <a:solidFill>
                  <a:schemeClr val="accent5">
                    <a:hueOff val="-33346"/>
                    <a:satOff val="-1804"/>
                    <a:lumOff val="239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W</a:t>
            </a:r>
            <a:r>
              <a:t>ork with the departments to understand their data</a:t>
            </a:r>
          </a:p>
          <a:p>
            <a:pPr marL="1058333" indent="-1058333" algn="l" defTabSz="457200">
              <a:spcBef>
                <a:spcPts val="1400"/>
              </a:spcBef>
              <a:buClr>
                <a:schemeClr val="accent5">
                  <a:hueOff val="-33346"/>
                  <a:satOff val="-1804"/>
                  <a:lumOff val="23993"/>
                </a:schemeClr>
              </a:buClr>
              <a:buSzPct val="170000"/>
              <a:buChar char="•"/>
              <a:defRPr spc="0" sz="6000">
                <a:solidFill>
                  <a:schemeClr val="accent5">
                    <a:hueOff val="-33346"/>
                    <a:satOff val="-1804"/>
                    <a:lumOff val="239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Data helps to inform program review and show continuous improvement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spcBef>
                <a:spcPts val="1400"/>
              </a:spcBef>
              <a:defRPr spc="0" sz="6000">
                <a:solidFill>
                  <a:schemeClr val="accent5">
                    <a:hueOff val="-33346"/>
                    <a:satOff val="-1804"/>
                    <a:lumOff val="23993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pc="79" sz="4000">
                <a:solidFill>
                  <a:srgbClr val="D5D5D5"/>
                </a:solidFill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                                The full improvement plan can be found on page 70 and 71 of the ISER</a:t>
            </a:r>
            <a:endParaRPr spc="24"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584200">
              <a:lnSpc>
                <a:spcPct val="110000"/>
              </a:lnSpc>
              <a:defRPr b="1" spc="153" sz="51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val"/>
          <p:cNvSpPr/>
          <p:nvPr/>
        </p:nvSpPr>
        <p:spPr>
          <a:xfrm>
            <a:off x="8372632" y="3724431"/>
            <a:ext cx="6666292" cy="6267138"/>
          </a:xfrm>
          <a:prstGeom prst="ellipse">
            <a:avLst/>
          </a:prstGeom>
          <a:ln w="736600">
            <a:solidFill>
              <a:srgbClr val="9EC16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  <p:sp>
        <p:nvSpPr>
          <p:cNvPr id="214" name="All school communication during fall and spring semesters"/>
          <p:cNvSpPr txBox="1"/>
          <p:nvPr/>
        </p:nvSpPr>
        <p:spPr>
          <a:xfrm>
            <a:off x="15463217" y="3033156"/>
            <a:ext cx="8420917" cy="23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88" sz="4400">
                <a:solidFill>
                  <a:srgbClr val="FFFFFF"/>
                </a:solidFill>
              </a:defRPr>
            </a:lvl1pPr>
          </a:lstStyle>
          <a:p>
            <a:pPr/>
            <a:r>
              <a:t>All school communication during fall and spring semesters</a:t>
            </a:r>
          </a:p>
        </p:txBody>
      </p:sp>
      <p:sp>
        <p:nvSpPr>
          <p:cNvPr id="215" name="Assessment Coordinator…"/>
          <p:cNvSpPr txBox="1"/>
          <p:nvPr/>
        </p:nvSpPr>
        <p:spPr>
          <a:xfrm>
            <a:off x="16727863" y="6451091"/>
            <a:ext cx="7093154" cy="23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88" sz="4400">
                <a:solidFill>
                  <a:srgbClr val="FFFFFF"/>
                </a:solidFill>
              </a:defRPr>
            </a:pPr>
            <a:r>
              <a:t>Assessment Coordinator </a:t>
            </a:r>
          </a:p>
          <a:p>
            <a:pPr>
              <a:defRPr spc="88" sz="4400">
                <a:solidFill>
                  <a:srgbClr val="FFFFFF"/>
                </a:solidFill>
              </a:defRPr>
            </a:pPr>
            <a:r>
              <a:t>builds and plans </a:t>
            </a:r>
          </a:p>
          <a:p>
            <a:pPr>
              <a:defRPr spc="88" sz="4400">
                <a:solidFill>
                  <a:srgbClr val="FFFFFF"/>
                </a:solidFill>
              </a:defRPr>
            </a:pPr>
            <a:r>
              <a:t>assessments</a:t>
            </a:r>
          </a:p>
        </p:txBody>
      </p:sp>
      <p:sp>
        <p:nvSpPr>
          <p:cNvPr id="216" name="Reminders and alerts are…"/>
          <p:cNvSpPr txBox="1"/>
          <p:nvPr/>
        </p:nvSpPr>
        <p:spPr>
          <a:xfrm>
            <a:off x="13561734" y="10081685"/>
            <a:ext cx="9984987" cy="1569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88" sz="4400">
                <a:solidFill>
                  <a:srgbClr val="FFFFFF"/>
                </a:solidFill>
              </a:defRPr>
            </a:pPr>
            <a:r>
              <a:t>Reminders and alerts are </a:t>
            </a:r>
          </a:p>
          <a:p>
            <a:pPr>
              <a:defRPr spc="88" sz="4400">
                <a:solidFill>
                  <a:srgbClr val="FFFFFF"/>
                </a:solidFill>
              </a:defRPr>
            </a:pPr>
            <a:r>
              <a:t>emailed to faculty</a:t>
            </a:r>
          </a:p>
        </p:txBody>
      </p:sp>
      <p:sp>
        <p:nvSpPr>
          <p:cNvPr id="217" name="eLumen assessment…"/>
          <p:cNvSpPr txBox="1"/>
          <p:nvPr/>
        </p:nvSpPr>
        <p:spPr>
          <a:xfrm>
            <a:off x="1577429" y="9107701"/>
            <a:ext cx="5788140" cy="23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88" sz="4400">
                <a:solidFill>
                  <a:srgbClr val="FFFFFF"/>
                </a:solidFill>
              </a:defRPr>
            </a:pPr>
            <a:r>
              <a:t>eLumen assessment </a:t>
            </a:r>
          </a:p>
          <a:p>
            <a:pPr>
              <a:defRPr spc="88" sz="4400">
                <a:solidFill>
                  <a:srgbClr val="FFFFFF"/>
                </a:solidFill>
              </a:defRPr>
            </a:pPr>
            <a:r>
              <a:t>support available in </a:t>
            </a:r>
          </a:p>
          <a:p>
            <a:pPr>
              <a:defRPr spc="88" sz="4400">
                <a:solidFill>
                  <a:srgbClr val="FFFFFF"/>
                </a:solidFill>
              </a:defRPr>
            </a:pPr>
            <a:r>
              <a:t>person and on zoom</a:t>
            </a:r>
          </a:p>
        </p:txBody>
      </p:sp>
      <p:sp>
        <p:nvSpPr>
          <p:cNvPr id="218" name="Semester ends…"/>
          <p:cNvSpPr txBox="1"/>
          <p:nvPr/>
        </p:nvSpPr>
        <p:spPr>
          <a:xfrm>
            <a:off x="681024" y="3741310"/>
            <a:ext cx="6934544" cy="222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85" sz="4300">
                <a:solidFill>
                  <a:srgbClr val="FFFFFF"/>
                </a:solidFill>
              </a:defRPr>
            </a:pPr>
            <a:r>
              <a:t>Semester ends </a:t>
            </a:r>
          </a:p>
          <a:p>
            <a:pPr>
              <a:defRPr spc="85" sz="4300">
                <a:solidFill>
                  <a:srgbClr val="FFFFFF"/>
                </a:solidFill>
              </a:defRPr>
            </a:pPr>
            <a:r>
              <a:t>Assessment Coordinator </a:t>
            </a:r>
          </a:p>
          <a:p>
            <a:pPr>
              <a:defRPr spc="85" sz="4300">
                <a:solidFill>
                  <a:srgbClr val="FFFFFF"/>
                </a:solidFill>
              </a:defRPr>
            </a:pPr>
            <a:r>
              <a:t>tracks progress</a:t>
            </a:r>
          </a:p>
        </p:txBody>
      </p:sp>
      <p:sp>
        <p:nvSpPr>
          <p:cNvPr id="219" name="College Of Marin  -  Year 1 All Courses Assessed"/>
          <p:cNvSpPr txBox="1"/>
          <p:nvPr/>
        </p:nvSpPr>
        <p:spPr>
          <a:xfrm>
            <a:off x="1829111" y="1010137"/>
            <a:ext cx="20243293" cy="1198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20000"/>
              </a:lnSpc>
              <a:defRPr b="1" spc="195" sz="65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College Of Marin  -  Year 1 All Courses Assessed</a:t>
            </a:r>
          </a:p>
        </p:txBody>
      </p:sp>
      <p:sp>
        <p:nvSpPr>
          <p:cNvPr id="220" name="Assessment…"/>
          <p:cNvSpPr txBox="1"/>
          <p:nvPr/>
        </p:nvSpPr>
        <p:spPr>
          <a:xfrm>
            <a:off x="9087183" y="5820283"/>
            <a:ext cx="5119167" cy="2075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116" sz="5800">
                <a:solidFill>
                  <a:srgbClr val="FFFC79"/>
                </a:solidFill>
              </a:defRPr>
            </a:pPr>
            <a:r>
              <a:t>Assessment</a:t>
            </a:r>
          </a:p>
          <a:p>
            <a:pPr>
              <a:defRPr spc="116" sz="5800">
                <a:solidFill>
                  <a:srgbClr val="FFFC79"/>
                </a:solidFill>
              </a:defRPr>
            </a:pPr>
            <a:r>
              <a:t> Year Cycle</a:t>
            </a:r>
          </a:p>
        </p:txBody>
      </p:sp>
      <p:sp>
        <p:nvSpPr>
          <p:cNvPr id="221" name="1."/>
          <p:cNvSpPr txBox="1"/>
          <p:nvPr/>
        </p:nvSpPr>
        <p:spPr>
          <a:xfrm>
            <a:off x="14941818" y="3036851"/>
            <a:ext cx="522784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1.</a:t>
            </a:r>
          </a:p>
        </p:txBody>
      </p:sp>
      <p:sp>
        <p:nvSpPr>
          <p:cNvPr id="222" name="2."/>
          <p:cNvSpPr txBox="1"/>
          <p:nvPr/>
        </p:nvSpPr>
        <p:spPr>
          <a:xfrm>
            <a:off x="16096787" y="6441693"/>
            <a:ext cx="617221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223" name="3."/>
          <p:cNvSpPr txBox="1"/>
          <p:nvPr/>
        </p:nvSpPr>
        <p:spPr>
          <a:xfrm>
            <a:off x="14241264" y="10055345"/>
            <a:ext cx="635103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224" name="4."/>
          <p:cNvSpPr txBox="1"/>
          <p:nvPr/>
        </p:nvSpPr>
        <p:spPr>
          <a:xfrm>
            <a:off x="7541938" y="9024313"/>
            <a:ext cx="650749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4.</a:t>
            </a:r>
          </a:p>
        </p:txBody>
      </p:sp>
      <p:sp>
        <p:nvSpPr>
          <p:cNvPr id="225" name="5."/>
          <p:cNvSpPr txBox="1"/>
          <p:nvPr/>
        </p:nvSpPr>
        <p:spPr>
          <a:xfrm>
            <a:off x="7352057" y="3769756"/>
            <a:ext cx="614986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chool communication at beginning of fall and spring semesters"/>
          <p:cNvSpPr txBox="1"/>
          <p:nvPr/>
        </p:nvSpPr>
        <p:spPr>
          <a:xfrm>
            <a:off x="15717217" y="3287156"/>
            <a:ext cx="8420917" cy="23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88" sz="4400">
                <a:solidFill>
                  <a:srgbClr val="FFFFFF"/>
                </a:solidFill>
              </a:defRPr>
            </a:lvl1pPr>
          </a:lstStyle>
          <a:p>
            <a:pPr/>
            <a:r>
              <a:t>School communication at beginning of fall and spring semesters</a:t>
            </a:r>
          </a:p>
        </p:txBody>
      </p:sp>
      <p:sp>
        <p:nvSpPr>
          <p:cNvPr id="228" name="Link to assessment…"/>
          <p:cNvSpPr txBox="1"/>
          <p:nvPr/>
        </p:nvSpPr>
        <p:spPr>
          <a:xfrm>
            <a:off x="16074262" y="9475390"/>
            <a:ext cx="6582969" cy="23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88" sz="4400">
                <a:solidFill>
                  <a:srgbClr val="FFFFFF"/>
                </a:solidFill>
              </a:defRPr>
            </a:pPr>
            <a:r>
              <a:t>Link to assessment </a:t>
            </a:r>
          </a:p>
          <a:p>
            <a:pPr>
              <a:defRPr spc="88" sz="4400">
                <a:solidFill>
                  <a:srgbClr val="FFFFFF"/>
                </a:solidFill>
              </a:defRPr>
            </a:pPr>
            <a:r>
              <a:t>dashboard emailed to </a:t>
            </a:r>
          </a:p>
          <a:p>
            <a:pPr>
              <a:defRPr spc="88" sz="4400">
                <a:solidFill>
                  <a:srgbClr val="FFFFFF"/>
                </a:solidFill>
              </a:defRPr>
            </a:pPr>
            <a:r>
              <a:t>department chair in fall</a:t>
            </a:r>
          </a:p>
        </p:txBody>
      </p:sp>
      <p:sp>
        <p:nvSpPr>
          <p:cNvPr id="229" name="SLOAC meets…"/>
          <p:cNvSpPr txBox="1"/>
          <p:nvPr/>
        </p:nvSpPr>
        <p:spPr>
          <a:xfrm>
            <a:off x="1657856" y="9513426"/>
            <a:ext cx="5750599" cy="222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85" sz="4300">
                <a:solidFill>
                  <a:srgbClr val="FFFFFF"/>
                </a:solidFill>
              </a:defRPr>
            </a:pPr>
            <a:r>
              <a:t>SLOAC meets</a:t>
            </a:r>
          </a:p>
          <a:p>
            <a:pPr>
              <a:defRPr spc="85" sz="4300">
                <a:solidFill>
                  <a:srgbClr val="FFFFFF"/>
                </a:solidFill>
              </a:defRPr>
            </a:pPr>
            <a:r>
              <a:t>with departments to </a:t>
            </a:r>
          </a:p>
          <a:p>
            <a:pPr>
              <a:defRPr spc="85" sz="4300">
                <a:solidFill>
                  <a:srgbClr val="FFFFFF"/>
                </a:solidFill>
              </a:defRPr>
            </a:pPr>
            <a:r>
              <a:t>review data</a:t>
            </a:r>
          </a:p>
        </p:txBody>
      </p:sp>
      <p:sp>
        <p:nvSpPr>
          <p:cNvPr id="230" name="Departments develop data informed goals for next…"/>
          <p:cNvSpPr txBox="1"/>
          <p:nvPr/>
        </p:nvSpPr>
        <p:spPr>
          <a:xfrm>
            <a:off x="231526" y="3325192"/>
            <a:ext cx="7462813" cy="222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85" sz="4300">
                <a:solidFill>
                  <a:srgbClr val="FFFFFF"/>
                </a:solidFill>
              </a:defRPr>
            </a:pPr>
            <a:r>
              <a:t>Departments develop data informed goals for next </a:t>
            </a:r>
          </a:p>
          <a:p>
            <a:pPr>
              <a:defRPr spc="85" sz="4300">
                <a:solidFill>
                  <a:srgbClr val="FFFFFF"/>
                </a:solidFill>
              </a:defRPr>
            </a:pPr>
            <a:r>
              <a:t>assessment cycle</a:t>
            </a:r>
          </a:p>
        </p:txBody>
      </p:sp>
      <p:sp>
        <p:nvSpPr>
          <p:cNvPr id="231" name="Year 2 Assessment Data Analyzed"/>
          <p:cNvSpPr txBox="1"/>
          <p:nvPr/>
        </p:nvSpPr>
        <p:spPr>
          <a:xfrm>
            <a:off x="4736522" y="1010137"/>
            <a:ext cx="14428471" cy="1198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120000"/>
              </a:lnSpc>
              <a:defRPr b="1" spc="195" sz="65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r>
              <a:t>Year 2 Assessment Data Analyzed</a:t>
            </a:r>
          </a:p>
        </p:txBody>
      </p:sp>
      <p:sp>
        <p:nvSpPr>
          <p:cNvPr id="232" name="Data Analysis…"/>
          <p:cNvSpPr txBox="1"/>
          <p:nvPr/>
        </p:nvSpPr>
        <p:spPr>
          <a:xfrm>
            <a:off x="9146195" y="5737733"/>
            <a:ext cx="5119167" cy="2075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116" sz="5800">
                <a:solidFill>
                  <a:srgbClr val="FFFB00"/>
                </a:solidFill>
              </a:defRPr>
            </a:pPr>
            <a:r>
              <a:t>Data Analysis</a:t>
            </a:r>
          </a:p>
          <a:p>
            <a:pPr>
              <a:defRPr spc="116" sz="5800">
                <a:solidFill>
                  <a:srgbClr val="FFFB00"/>
                </a:solidFill>
              </a:defRPr>
            </a:pPr>
            <a:r>
              <a:t> Year Cycle</a:t>
            </a:r>
          </a:p>
        </p:txBody>
      </p:sp>
      <p:sp>
        <p:nvSpPr>
          <p:cNvPr id="233" name="1."/>
          <p:cNvSpPr txBox="1"/>
          <p:nvPr/>
        </p:nvSpPr>
        <p:spPr>
          <a:xfrm>
            <a:off x="15078328" y="3333389"/>
            <a:ext cx="522783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1.</a:t>
            </a:r>
          </a:p>
        </p:txBody>
      </p:sp>
      <p:sp>
        <p:nvSpPr>
          <p:cNvPr id="234" name="2."/>
          <p:cNvSpPr txBox="1"/>
          <p:nvPr/>
        </p:nvSpPr>
        <p:spPr>
          <a:xfrm>
            <a:off x="15206370" y="9475390"/>
            <a:ext cx="617221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235" name="3."/>
          <p:cNvSpPr txBox="1"/>
          <p:nvPr/>
        </p:nvSpPr>
        <p:spPr>
          <a:xfrm>
            <a:off x="7975438" y="9475390"/>
            <a:ext cx="635102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236" name="4."/>
          <p:cNvSpPr txBox="1"/>
          <p:nvPr/>
        </p:nvSpPr>
        <p:spPr>
          <a:xfrm>
            <a:off x="7795715" y="3333389"/>
            <a:ext cx="650749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8" sz="4400">
                <a:solidFill>
                  <a:srgbClr val="FF9300"/>
                </a:solidFill>
              </a:defRPr>
            </a:lvl1pPr>
          </a:lstStyle>
          <a:p>
            <a:pPr/>
            <a:r>
              <a:t>4.</a:t>
            </a:r>
          </a:p>
        </p:txBody>
      </p:sp>
      <p:sp>
        <p:nvSpPr>
          <p:cNvPr id="237" name="Oval"/>
          <p:cNvSpPr/>
          <p:nvPr/>
        </p:nvSpPr>
        <p:spPr>
          <a:xfrm>
            <a:off x="8372632" y="3705381"/>
            <a:ext cx="6666292" cy="6267138"/>
          </a:xfrm>
          <a:prstGeom prst="ellipse">
            <a:avLst/>
          </a:prstGeom>
          <a:ln w="736600">
            <a:solidFill>
              <a:srgbClr val="9EC16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pc="0" sz="3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How has it been been working?…"/>
          <p:cNvSpPr txBox="1"/>
          <p:nvPr>
            <p:ph type="title"/>
          </p:nvPr>
        </p:nvSpPr>
        <p:spPr>
          <a:xfrm>
            <a:off x="2089150" y="870440"/>
            <a:ext cx="20205700" cy="7231785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defRPr cap="none" spc="0" sz="8400">
                <a:solidFill>
                  <a:srgbClr val="FFFFFF"/>
                </a:solidFill>
              </a:defRPr>
            </a:pPr>
            <a:r>
              <a:t>How has it been been working?</a:t>
            </a:r>
          </a:p>
          <a:p>
            <a:pPr algn="l" defTabSz="457200">
              <a:lnSpc>
                <a:spcPct val="100000"/>
              </a:lnSpc>
              <a:defRPr b="0" cap="none" spc="0" sz="5700">
                <a:solidFill>
                  <a:srgbClr val="000000"/>
                </a:solidFill>
              </a:defRPr>
            </a:pPr>
          </a:p>
          <a:p>
            <a:pPr algn="l" defTabSz="457200">
              <a:lnSpc>
                <a:spcPct val="100000"/>
              </a:lnSpc>
              <a:defRPr b="0" cap="none" spc="0" sz="6400">
                <a:solidFill>
                  <a:srgbClr val="D5D5D5"/>
                </a:solidFill>
              </a:defRPr>
            </a:pPr>
            <a:r>
              <a:rPr>
                <a:solidFill>
                  <a:srgbClr val="FFFFFF"/>
                </a:solidFill>
              </a:rPr>
              <a:t>This past year faculty completed</a:t>
            </a:r>
            <a:r>
              <a:t> </a:t>
            </a:r>
            <a:r>
              <a:rPr b="1">
                <a:solidFill>
                  <a:srgbClr val="FFFC79"/>
                </a:solidFill>
              </a:rPr>
              <a:t>93%</a:t>
            </a:r>
            <a:r>
              <a:t> </a:t>
            </a:r>
            <a:r>
              <a:rPr>
                <a:solidFill>
                  <a:srgbClr val="FFFFFF"/>
                </a:solidFill>
              </a:rPr>
              <a:t>of planned assessments</a:t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240" name="2D Column Chart"/>
          <p:cNvGraphicFramePr/>
          <p:nvPr/>
        </p:nvGraphicFramePr>
        <p:xfrm>
          <a:off x="1528355" y="6428266"/>
          <a:ext cx="20205701" cy="566877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1" name="66%"/>
          <p:cNvSpPr txBox="1"/>
          <p:nvPr/>
        </p:nvSpPr>
        <p:spPr>
          <a:xfrm>
            <a:off x="9284149" y="9132470"/>
            <a:ext cx="1382714" cy="88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94" sz="4700">
                <a:solidFill>
                  <a:srgbClr val="FFD479"/>
                </a:solidFill>
              </a:defRPr>
            </a:lvl1pPr>
          </a:lstStyle>
          <a:p>
            <a:pPr/>
            <a:r>
              <a:t>66%</a:t>
            </a:r>
          </a:p>
        </p:txBody>
      </p:sp>
      <p:sp>
        <p:nvSpPr>
          <p:cNvPr id="242" name="56%"/>
          <p:cNvSpPr txBox="1"/>
          <p:nvPr/>
        </p:nvSpPr>
        <p:spPr>
          <a:xfrm>
            <a:off x="4359419" y="9889746"/>
            <a:ext cx="1363016" cy="88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94" sz="4700">
                <a:solidFill>
                  <a:srgbClr val="FFD479"/>
                </a:solidFill>
              </a:defRPr>
            </a:lvl1pPr>
          </a:lstStyle>
          <a:p>
            <a:pPr/>
            <a:r>
              <a:t>56%</a:t>
            </a:r>
          </a:p>
        </p:txBody>
      </p:sp>
      <p:sp>
        <p:nvSpPr>
          <p:cNvPr id="243" name="94%"/>
          <p:cNvSpPr txBox="1"/>
          <p:nvPr/>
        </p:nvSpPr>
        <p:spPr>
          <a:xfrm>
            <a:off x="14005601" y="9132470"/>
            <a:ext cx="1371969" cy="88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94" sz="4700">
                <a:solidFill>
                  <a:srgbClr val="FFD479"/>
                </a:solidFill>
              </a:defRPr>
            </a:lvl1pPr>
          </a:lstStyle>
          <a:p>
            <a:pPr/>
            <a:r>
              <a:t>94%</a:t>
            </a:r>
          </a:p>
        </p:txBody>
      </p:sp>
      <p:sp>
        <p:nvSpPr>
          <p:cNvPr id="244" name="92%"/>
          <p:cNvSpPr txBox="1"/>
          <p:nvPr/>
        </p:nvSpPr>
        <p:spPr>
          <a:xfrm>
            <a:off x="18729442" y="9540434"/>
            <a:ext cx="1356449" cy="883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94" sz="4700">
                <a:solidFill>
                  <a:srgbClr val="FFD479"/>
                </a:solidFill>
              </a:defRPr>
            </a:lvl1pPr>
          </a:lstStyle>
          <a:p>
            <a:pPr/>
            <a:r>
              <a:t>92%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ypes of Assessment Reports"/>
          <p:cNvSpPr txBox="1"/>
          <p:nvPr>
            <p:ph type="title"/>
          </p:nvPr>
        </p:nvSpPr>
        <p:spPr>
          <a:xfrm>
            <a:off x="1706011" y="-998947"/>
            <a:ext cx="20205701" cy="5651501"/>
          </a:xfrm>
          <a:prstGeom prst="rect">
            <a:avLst/>
          </a:prstGeom>
        </p:spPr>
        <p:txBody>
          <a:bodyPr/>
          <a:lstStyle>
            <a:lvl1pPr>
              <a:defRPr spc="261" sz="8700">
                <a:solidFill>
                  <a:srgbClr val="FFFFFF"/>
                </a:solidFill>
              </a:defRPr>
            </a:lvl1pPr>
          </a:lstStyle>
          <a:p>
            <a:pPr/>
            <a:r>
              <a:t>Types of Assessment Reports</a:t>
            </a:r>
          </a:p>
        </p:txBody>
      </p:sp>
      <p:sp>
        <p:nvSpPr>
          <p:cNvPr id="247" name="Disaggregated reports available for race/ethnicity and gender:…"/>
          <p:cNvSpPr txBox="1"/>
          <p:nvPr/>
        </p:nvSpPr>
        <p:spPr>
          <a:xfrm>
            <a:off x="1630881" y="3199911"/>
            <a:ext cx="17080380" cy="11089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pc="0" sz="4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Disaggregated reports available for race/ethnicity and gender:</a:t>
            </a:r>
          </a:p>
          <a:p>
            <a:pPr algn="l" defTabSz="457200">
              <a:defRPr b="1" spc="0" sz="4400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</a:t>
            </a:r>
            <a:r>
              <a:rPr>
                <a:solidFill>
                  <a:srgbClr val="FFFC79"/>
                </a:solidFill>
              </a:rPr>
              <a:t>		ISLO - Institutional Student Learning Outcomes</a:t>
            </a:r>
            <a:endParaRPr>
              <a:solidFill>
                <a:srgbClr val="FFFC79"/>
              </a:solidFill>
            </a:endParaRPr>
          </a:p>
          <a:p>
            <a:pPr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PSLO - Program Student Learning Outcomes</a:t>
            </a:r>
          </a:p>
          <a:p>
            <a:pPr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CSLO (SLO)- course groups (3 or more sections)</a:t>
            </a:r>
            <a:endParaRPr>
              <a:solidFill>
                <a:srgbClr val="FFD479"/>
              </a:solidFill>
            </a:endParaRPr>
          </a:p>
          <a:p>
            <a:pPr algn="l" defTabSz="457200">
              <a:defRPr b="1" spc="0" sz="4400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</a:t>
            </a:r>
          </a:p>
          <a:p>
            <a:pPr algn="l" defTabSz="457200">
              <a:defRPr b="1" spc="0" sz="4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Reports available for modality:</a:t>
            </a:r>
            <a:endParaRPr>
              <a:solidFill>
                <a:srgbClr val="FFD479"/>
              </a:solidFill>
            </a:endParaRPr>
          </a:p>
          <a:p>
            <a:pPr algn="l" defTabSz="457200">
              <a:defRPr b="1" spc="0" sz="4400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</a:t>
            </a:r>
            <a:r>
              <a:rPr>
                <a:solidFill>
                  <a:srgbClr val="FFFC79"/>
                </a:solidFill>
              </a:rPr>
              <a:t>	in person</a:t>
            </a:r>
            <a:endParaRPr>
              <a:solidFill>
                <a:srgbClr val="FFFC79"/>
              </a:solidFill>
            </a:endParaRP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hybrid </a:t>
            </a:r>
          </a:p>
          <a:p>
            <a:pPr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	online</a:t>
            </a:r>
            <a:endParaRPr>
              <a:solidFill>
                <a:srgbClr val="FFD479"/>
              </a:solidFill>
            </a:endParaRPr>
          </a:p>
          <a:p>
            <a:pPr algn="l" defTabSz="457200">
              <a:defRPr b="1" spc="0" sz="4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Reports available for</a:t>
            </a:r>
            <a:r>
              <a:rPr>
                <a:solidFill>
                  <a:srgbClr val="FFD479"/>
                </a:solidFill>
              </a:rPr>
              <a:t> </a:t>
            </a:r>
            <a:r>
              <a:t>time of day:</a:t>
            </a:r>
            <a:endParaRPr>
              <a:solidFill>
                <a:srgbClr val="FFD479"/>
              </a:solidFill>
            </a:endParaRP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morning</a:t>
            </a: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afternoon</a:t>
            </a: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evening</a:t>
            </a:r>
            <a:endParaRPr sz="3400">
              <a:solidFill>
                <a:srgbClr val="FFD479"/>
              </a:solidFill>
            </a:endParaRPr>
          </a:p>
          <a:p>
            <a:pPr algn="l" defTabSz="584200">
              <a:lnSpc>
                <a:spcPct val="110000"/>
              </a:lnSpc>
              <a:defRPr b="1" spc="174" sz="5800">
                <a:solidFill>
                  <a:schemeClr val="accent5">
                    <a:hueOff val="-33346"/>
                    <a:satOff val="-1804"/>
                    <a:lumOff val="23993"/>
                  </a:schemeClr>
                </a:solidFill>
                <a:latin typeface="+mn-lt"/>
                <a:ea typeface="+mn-ea"/>
                <a:cs typeface="+mn-cs"/>
                <a:sym typeface="Graphik"/>
              </a:defRPr>
            </a:pPr>
          </a:p>
        </p:txBody>
      </p:sp>
      <p:pic>
        <p:nvPicPr>
          <p:cNvPr id="248" name="Screenshot 2023-08-09 at 3.49.10 PM.png" descr="Screenshot 2023-08-09 at 3.49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81789" y="6981552"/>
            <a:ext cx="8889245" cy="4670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English 150 Course Group"/>
          <p:cNvSpPr txBox="1"/>
          <p:nvPr>
            <p:ph type="subTitle" sz="quarter" idx="1"/>
          </p:nvPr>
        </p:nvSpPr>
        <p:spPr>
          <a:xfrm>
            <a:off x="2089150" y="359715"/>
            <a:ext cx="20205700" cy="28247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315" sz="10500">
                <a:solidFill>
                  <a:srgbClr val="FFFFFF"/>
                </a:solidFill>
              </a:defRPr>
            </a:lvl1pPr>
          </a:lstStyle>
          <a:p>
            <a:pPr/>
            <a:r>
              <a:t>English 150 Course Group</a:t>
            </a:r>
          </a:p>
        </p:txBody>
      </p:sp>
      <p:pic>
        <p:nvPicPr>
          <p:cNvPr id="251" name="Screenshot 2024-08-14 at 5.56.09 PM.png" descr="Screenshot 2024-08-14 at 5.56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2224" y="4208465"/>
            <a:ext cx="17917534" cy="103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Screenshot 2024-08-14 at 5.56.56 PM.png" descr="Screenshot 2024-08-14 at 5.56.5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5295" y="5517928"/>
            <a:ext cx="17771392" cy="6481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teps to building strong Program and institutional data"/>
          <p:cNvSpPr txBox="1"/>
          <p:nvPr>
            <p:ph type="title"/>
          </p:nvPr>
        </p:nvSpPr>
        <p:spPr>
          <a:xfrm>
            <a:off x="2089150" y="1115708"/>
            <a:ext cx="20205700" cy="5651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Steps to building strong Program and institutional data</a:t>
            </a:r>
          </a:p>
        </p:txBody>
      </p:sp>
      <p:sp>
        <p:nvSpPr>
          <p:cNvPr id="255" name="assess your course(s)…"/>
          <p:cNvSpPr txBox="1"/>
          <p:nvPr/>
        </p:nvSpPr>
        <p:spPr>
          <a:xfrm>
            <a:off x="4846733" y="7487952"/>
            <a:ext cx="20841541" cy="435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assess your course(s)</a:t>
            </a: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complete curriculum map </a:t>
            </a: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review assessment data and develop goal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rriculum Mapping"/>
          <p:cNvSpPr txBox="1"/>
          <p:nvPr>
            <p:ph type="title"/>
          </p:nvPr>
        </p:nvSpPr>
        <p:spPr>
          <a:xfrm>
            <a:off x="2089150" y="-913743"/>
            <a:ext cx="20205700" cy="5651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Curriculum Mapping</a:t>
            </a:r>
          </a:p>
        </p:txBody>
      </p:sp>
      <p:sp>
        <p:nvSpPr>
          <p:cNvPr id="258" name="Course Outcomes map to both Program…"/>
          <p:cNvSpPr txBox="1"/>
          <p:nvPr/>
        </p:nvSpPr>
        <p:spPr>
          <a:xfrm>
            <a:off x="786124" y="2109426"/>
            <a:ext cx="17367639" cy="1197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FC79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Course Outcomes map to both Program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FC79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and Institutional Outcomes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Curriculum mapping is part of course revision</a:t>
            </a: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SLOAC reaches out to Chairs to complete curriculum maps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</p:txBody>
      </p:sp>
      <p:pic>
        <p:nvPicPr>
          <p:cNvPr id="259" name="Screenshot 2023-08-09 at 12.04.41 PM.png" descr="Screenshot 2023-08-09 at 12.04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0078" y="3493217"/>
            <a:ext cx="5989654" cy="489295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Degrees share courses from other…"/>
          <p:cNvSpPr txBox="1"/>
          <p:nvPr/>
        </p:nvSpPr>
        <p:spPr>
          <a:xfrm>
            <a:off x="701723" y="9498979"/>
            <a:ext cx="13677612" cy="217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Degrees share courses from other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departments!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rriculum Mapping"/>
          <p:cNvSpPr txBox="1"/>
          <p:nvPr>
            <p:ph type="title"/>
          </p:nvPr>
        </p:nvSpPr>
        <p:spPr>
          <a:xfrm>
            <a:off x="2089150" y="-913743"/>
            <a:ext cx="20205700" cy="5651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Curriculum Mapping</a:t>
            </a:r>
          </a:p>
        </p:txBody>
      </p:sp>
      <p:sp>
        <p:nvSpPr>
          <p:cNvPr id="263" name="Course Outcomes map to both Program…"/>
          <p:cNvSpPr txBox="1"/>
          <p:nvPr/>
        </p:nvSpPr>
        <p:spPr>
          <a:xfrm>
            <a:off x="786124" y="2109426"/>
            <a:ext cx="17367639" cy="1197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Course Outcomes map to both Program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and Institutional Outcomes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FC79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Curriculum mapping is part of course       revision</a:t>
            </a: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SLOAC reaches out to Chairs to complete curriculum maps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</p:txBody>
      </p:sp>
      <p:pic>
        <p:nvPicPr>
          <p:cNvPr id="264" name="Screenshot 2023-08-09 at 12.04.41 PM.png" descr="Screenshot 2023-08-09 at 12.04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0078" y="3493217"/>
            <a:ext cx="5989654" cy="489295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Degrees share courses from other…"/>
          <p:cNvSpPr txBox="1"/>
          <p:nvPr/>
        </p:nvSpPr>
        <p:spPr>
          <a:xfrm>
            <a:off x="701723" y="9498979"/>
            <a:ext cx="13677612" cy="217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Degrees share courses from other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departments!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rriculum Mapping"/>
          <p:cNvSpPr txBox="1"/>
          <p:nvPr>
            <p:ph type="title"/>
          </p:nvPr>
        </p:nvSpPr>
        <p:spPr>
          <a:xfrm>
            <a:off x="2089150" y="-913743"/>
            <a:ext cx="20205700" cy="5651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Curriculum Mapping</a:t>
            </a:r>
          </a:p>
        </p:txBody>
      </p:sp>
      <p:sp>
        <p:nvSpPr>
          <p:cNvPr id="268" name="Course Outcomes map to both Program…"/>
          <p:cNvSpPr txBox="1"/>
          <p:nvPr/>
        </p:nvSpPr>
        <p:spPr>
          <a:xfrm>
            <a:off x="786124" y="2109426"/>
            <a:ext cx="17367639" cy="1197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Course Outcomes map to both Program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and Institutional Outcomes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Curriculum mapping is part of course revision</a:t>
            </a: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FC79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SLOAC reaches out to Chairs to complete curriculum maps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</p:txBody>
      </p:sp>
      <p:pic>
        <p:nvPicPr>
          <p:cNvPr id="269" name="Screenshot 2023-08-09 at 12.04.41 PM.png" descr="Screenshot 2023-08-09 at 12.04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0078" y="3493217"/>
            <a:ext cx="5989654" cy="489295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Degrees share courses from other…"/>
          <p:cNvSpPr txBox="1"/>
          <p:nvPr/>
        </p:nvSpPr>
        <p:spPr>
          <a:xfrm>
            <a:off x="701723" y="9498979"/>
            <a:ext cx="13677612" cy="217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Degrees share courses from other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departments!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rik Bruce…"/>
          <p:cNvSpPr txBox="1"/>
          <p:nvPr>
            <p:ph type="ctrTitle"/>
          </p:nvPr>
        </p:nvSpPr>
        <p:spPr>
          <a:xfrm>
            <a:off x="1341004" y="3205251"/>
            <a:ext cx="21701992" cy="9393036"/>
          </a:xfrm>
          <a:prstGeom prst="rect">
            <a:avLst/>
          </a:prstGeom>
        </p:spPr>
        <p:txBody>
          <a:bodyPr numCol="2" spcCol="1085099"/>
          <a:lstStyle/>
          <a:p>
            <a:pPr algn="l" defTabSz="408940">
              <a:lnSpc>
                <a:spcPct val="80000"/>
              </a:lnSpc>
              <a:defRPr cap="none" spc="161" sz="5390"/>
            </a:pPr>
            <a:r>
              <a:t>Erik Bruce </a:t>
            </a:r>
            <a:endParaRPr>
              <a:solidFill>
                <a:srgbClr val="FFD479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Social and Behavioral Sciences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Early Childhood Education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Kinesiology, Health Ed and PE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Math</a:t>
            </a:r>
            <a:br/>
          </a:p>
          <a:p>
            <a:pPr algn="l" defTabSz="359865">
              <a:lnSpc>
                <a:spcPct val="80000"/>
              </a:lnSpc>
              <a:defRPr cap="none" spc="0" sz="5390">
                <a:latin typeface="Helvetica"/>
                <a:ea typeface="Helvetica"/>
                <a:cs typeface="Helvetica"/>
                <a:sym typeface="Helvetica"/>
              </a:defRPr>
            </a:pPr>
            <a:r>
              <a:t>Alex Jones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Career Technical Education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Allied Health</a:t>
            </a:r>
          </a:p>
          <a:p>
            <a:pPr marL="164286" indent="-16428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Nursing</a:t>
            </a:r>
          </a:p>
          <a:p>
            <a:pPr marL="140817" indent="-140817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World Languages</a:t>
            </a:r>
            <a:br/>
          </a:p>
          <a:p>
            <a:pPr algn="l" defTabSz="359865">
              <a:lnSpc>
                <a:spcPct val="80000"/>
              </a:lnSpc>
              <a:defRPr cap="none" spc="0" sz="5390">
                <a:latin typeface="Helvetica"/>
                <a:ea typeface="Helvetica"/>
                <a:cs typeface="Helvetica"/>
                <a:sym typeface="Helvetica"/>
              </a:defRPr>
            </a:pPr>
            <a:r>
              <a:t>Logan Wood</a:t>
            </a:r>
            <a:r>
              <a:rPr>
                <a:solidFill>
                  <a:srgbClr val="FFD479"/>
                </a:solidFill>
              </a:rPr>
              <a:t> (Committee Chair, Assessment Coordinator) </a:t>
            </a:r>
            <a:endParaRPr>
              <a:solidFill>
                <a:srgbClr val="FFD479"/>
              </a:solidFill>
            </a:endParaRP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Fine and Performing Arts, English/Humanities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ESL and ESLN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Business</a:t>
            </a:r>
          </a:p>
          <a:p>
            <a:pPr algn="l" defTabSz="359865">
              <a:lnSpc>
                <a:spcPct val="80000"/>
              </a:lnSpc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 </a:t>
            </a:r>
            <a:br/>
            <a:r>
              <a:rPr>
                <a:solidFill>
                  <a:srgbClr val="FFFFFF"/>
                </a:solidFill>
              </a:rPr>
              <a:t>Sara Malmquist-West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Communication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Counseling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Life and Earth and Sciences</a:t>
            </a:r>
          </a:p>
          <a:p>
            <a:pPr marL="166756" indent="-166756" algn="l" defTabSz="359865">
              <a:lnSpc>
                <a:spcPct val="80000"/>
              </a:lnSpc>
              <a:buSzPct val="100000"/>
              <a:defRPr cap="none" spc="0" sz="5390">
                <a:solidFill>
                  <a:srgbClr val="FFD4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Physical Sciences</a:t>
            </a:r>
          </a:p>
        </p:txBody>
      </p:sp>
      <p:sp>
        <p:nvSpPr>
          <p:cNvPr id="187" name="Student Learning Outcomes…"/>
          <p:cNvSpPr txBox="1"/>
          <p:nvPr>
            <p:ph type="subTitle" sz="quarter" idx="1"/>
          </p:nvPr>
        </p:nvSpPr>
        <p:spPr>
          <a:xfrm>
            <a:off x="2089150" y="166397"/>
            <a:ext cx="20205700" cy="2824701"/>
          </a:xfrm>
          <a:prstGeom prst="rect">
            <a:avLst/>
          </a:prstGeom>
        </p:spPr>
        <p:txBody>
          <a:bodyPr/>
          <a:lstStyle/>
          <a:p>
            <a:pPr algn="ctr" defTabSz="496570">
              <a:lnSpc>
                <a:spcPct val="80000"/>
              </a:lnSpc>
              <a:defRPr spc="267" sz="8925">
                <a:solidFill>
                  <a:srgbClr val="FFFFFF"/>
                </a:solidFill>
              </a:defRPr>
            </a:pPr>
            <a:r>
              <a:t>Student Learning Outcomes </a:t>
            </a:r>
          </a:p>
          <a:p>
            <a:pPr algn="ctr" defTabSz="496570">
              <a:lnSpc>
                <a:spcPct val="80000"/>
              </a:lnSpc>
              <a:defRPr spc="267" sz="8925">
                <a:solidFill>
                  <a:srgbClr val="FFFFFF"/>
                </a:solidFill>
              </a:defRPr>
            </a:pPr>
            <a:r>
              <a:t>Assessment Council (SLOAC)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rriculum Mapping"/>
          <p:cNvSpPr txBox="1"/>
          <p:nvPr>
            <p:ph type="title"/>
          </p:nvPr>
        </p:nvSpPr>
        <p:spPr>
          <a:xfrm>
            <a:off x="2089150" y="-913743"/>
            <a:ext cx="20205700" cy="5651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Curriculum Mapping</a:t>
            </a:r>
          </a:p>
        </p:txBody>
      </p:sp>
      <p:sp>
        <p:nvSpPr>
          <p:cNvPr id="273" name="Course Outcomes map to both Program…"/>
          <p:cNvSpPr txBox="1"/>
          <p:nvPr/>
        </p:nvSpPr>
        <p:spPr>
          <a:xfrm>
            <a:off x="786124" y="2109426"/>
            <a:ext cx="17367639" cy="1197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Course Outcomes map to both Program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and Institutional Outcomes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Curriculum mapping is part of course revision</a:t>
            </a: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SLOAC reaches out to Chairs to complete curriculum maps</a:t>
            </a:r>
          </a:p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469900" indent="-469900"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</p:txBody>
      </p:sp>
      <p:pic>
        <p:nvPicPr>
          <p:cNvPr id="274" name="Screenshot 2023-08-09 at 12.04.41 PM.png" descr="Screenshot 2023-08-09 at 12.04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0078" y="3493217"/>
            <a:ext cx="5989654" cy="4892957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Degrees share courses from other…"/>
          <p:cNvSpPr txBox="1"/>
          <p:nvPr/>
        </p:nvSpPr>
        <p:spPr>
          <a:xfrm>
            <a:off x="701723" y="9498979"/>
            <a:ext cx="13677612" cy="217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FC79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Degrees share courses from other </a:t>
            </a:r>
          </a:p>
          <a:p>
            <a:pPr algn="l" defTabSz="584200">
              <a:lnSpc>
                <a:spcPct val="110000"/>
              </a:lnSpc>
              <a:defRPr b="1" spc="174" sz="5800">
                <a:solidFill>
                  <a:srgbClr val="FFFC79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t>   departments!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Mapping considerations"/>
          <p:cNvSpPr txBox="1"/>
          <p:nvPr>
            <p:ph type="title"/>
          </p:nvPr>
        </p:nvSpPr>
        <p:spPr>
          <a:xfrm>
            <a:off x="1760746" y="-694807"/>
            <a:ext cx="20205701" cy="5651501"/>
          </a:xfrm>
          <a:prstGeom prst="rect">
            <a:avLst/>
          </a:prstGeom>
        </p:spPr>
        <p:txBody>
          <a:bodyPr/>
          <a:lstStyle>
            <a:lvl1pPr>
              <a:defRPr spc="312" sz="10400">
                <a:solidFill>
                  <a:srgbClr val="FFFFFF"/>
                </a:solidFill>
              </a:defRPr>
            </a:lvl1pPr>
          </a:lstStyle>
          <a:p>
            <a:pPr/>
            <a:r>
              <a:t>Mapping considerations</a:t>
            </a:r>
          </a:p>
        </p:txBody>
      </p:sp>
      <p:sp>
        <p:nvSpPr>
          <p:cNvPr id="278" name="When mapping SLOs, be selective.…"/>
          <p:cNvSpPr txBox="1"/>
          <p:nvPr/>
        </p:nvSpPr>
        <p:spPr>
          <a:xfrm>
            <a:off x="1360831" y="2884045"/>
            <a:ext cx="19565836" cy="921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110000"/>
              </a:lnSpc>
              <a:buClr>
                <a:srgbClr val="FFFFFF"/>
              </a:buClr>
              <a:buSzPct val="170000"/>
              <a:buChar char="•"/>
              <a:defRPr b="1" spc="174" sz="5800">
                <a:solidFill>
                  <a:srgbClr val="FF9300"/>
                </a:solidFill>
                <a:latin typeface="+mn-lt"/>
                <a:ea typeface="+mn-ea"/>
                <a:cs typeface="+mn-cs"/>
                <a:sym typeface="Graphik"/>
              </a:defRPr>
            </a:p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EBF93"/>
              </a:buClr>
              <a:buSzPct val="80000"/>
              <a:buFont typeface="Arial"/>
              <a:buChar char="•"/>
              <a:defRPr b="1" spc="0" sz="46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When mapping SLOs, be selective.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EBF93"/>
              </a:buClr>
              <a:buSzPct val="80000"/>
              <a:buFont typeface="Arial"/>
              <a:buChar char="•"/>
              <a:defRPr b="1" spc="0" sz="46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SLOs should directly, centrally relate to a mapped PSLO.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EBF93"/>
              </a:buClr>
              <a:buSzPct val="80000"/>
              <a:buFont typeface="Arial"/>
              <a:buChar char="•"/>
              <a:defRPr b="1" spc="0" sz="46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Not all course SLOs need to map to PSLOs – Only programmatic courses.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EBF93"/>
              </a:buClr>
              <a:buSzPct val="80000"/>
              <a:buFont typeface="Arial"/>
              <a:buChar char="•"/>
              <a:defRPr b="1" spc="0" sz="46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One SLO within a programmatic course should map to at least one PSLO.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EBF93"/>
              </a:buClr>
              <a:buSzPct val="80000"/>
              <a:buFont typeface="Arial"/>
              <a:buChar char="•"/>
              <a:defRPr b="1" spc="0" sz="46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Avoid row, column, and overmapping SLO/PSLO mapping patterns.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EBF93"/>
              </a:buClr>
              <a:buSzPct val="80000"/>
              <a:buFont typeface="Arial"/>
              <a:buChar char="•"/>
              <a:defRPr b="1" spc="0" sz="46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Unmapped SLOs are possible but critically evaluate their necessity.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EBF93"/>
              </a:buClr>
              <a:buSzPct val="80000"/>
              <a:buFont typeface="Arial"/>
              <a:buChar char="•"/>
              <a:defRPr b="1" spc="0" sz="4600">
                <a:solidFill>
                  <a:srgbClr val="FFFC7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Ask: Which of the SLOs will be the best indicators of the PSLO?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ypes of Assessment Reports"/>
          <p:cNvSpPr txBox="1"/>
          <p:nvPr>
            <p:ph type="title"/>
          </p:nvPr>
        </p:nvSpPr>
        <p:spPr>
          <a:xfrm>
            <a:off x="1706011" y="-998947"/>
            <a:ext cx="20205701" cy="5651501"/>
          </a:xfrm>
          <a:prstGeom prst="rect">
            <a:avLst/>
          </a:prstGeom>
        </p:spPr>
        <p:txBody>
          <a:bodyPr/>
          <a:lstStyle>
            <a:lvl1pPr>
              <a:defRPr spc="261" sz="8700">
                <a:solidFill>
                  <a:srgbClr val="FFFFFF"/>
                </a:solidFill>
              </a:defRPr>
            </a:lvl1pPr>
          </a:lstStyle>
          <a:p>
            <a:pPr/>
            <a:r>
              <a:t>Types of Assessment Reports</a:t>
            </a:r>
          </a:p>
        </p:txBody>
      </p:sp>
      <p:sp>
        <p:nvSpPr>
          <p:cNvPr id="281" name="Disaggregated reports available for race/ethnicity and gender:…"/>
          <p:cNvSpPr txBox="1"/>
          <p:nvPr/>
        </p:nvSpPr>
        <p:spPr>
          <a:xfrm>
            <a:off x="1630881" y="3199911"/>
            <a:ext cx="17080380" cy="11089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pc="0" sz="4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Disaggregated reports available for race/ethnicity and gender:</a:t>
            </a:r>
          </a:p>
          <a:p>
            <a:pPr algn="l" defTabSz="457200">
              <a:defRPr b="1" spc="0" sz="4400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</a:t>
            </a:r>
            <a:r>
              <a:rPr>
                <a:solidFill>
                  <a:srgbClr val="FFFC79"/>
                </a:solidFill>
              </a:rPr>
              <a:t>		ISLO - Institutional Student Learning Outcomes</a:t>
            </a:r>
            <a:endParaRPr>
              <a:solidFill>
                <a:srgbClr val="FFFC79"/>
              </a:solidFill>
            </a:endParaRPr>
          </a:p>
          <a:p>
            <a:pPr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PSLO - Program Student Learning Outcomes</a:t>
            </a:r>
          </a:p>
          <a:p>
            <a:pPr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CSLO (SLO)- course groups (3 or more sections)</a:t>
            </a:r>
            <a:endParaRPr>
              <a:solidFill>
                <a:srgbClr val="FFD479"/>
              </a:solidFill>
            </a:endParaRPr>
          </a:p>
          <a:p>
            <a:pPr algn="l" defTabSz="457200">
              <a:defRPr b="1" spc="0" sz="4400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</a:t>
            </a:r>
          </a:p>
          <a:p>
            <a:pPr algn="l" defTabSz="457200">
              <a:defRPr b="1" spc="0" sz="4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Reports available for modality:</a:t>
            </a:r>
            <a:endParaRPr>
              <a:solidFill>
                <a:srgbClr val="FFD479"/>
              </a:solidFill>
            </a:endParaRPr>
          </a:p>
          <a:p>
            <a:pPr algn="l" defTabSz="457200">
              <a:defRPr b="1" spc="0" sz="4400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</a:t>
            </a:r>
            <a:r>
              <a:rPr>
                <a:solidFill>
                  <a:srgbClr val="FFFC79"/>
                </a:solidFill>
              </a:rPr>
              <a:t>	in person</a:t>
            </a:r>
            <a:endParaRPr>
              <a:solidFill>
                <a:srgbClr val="FFFC79"/>
              </a:solidFill>
            </a:endParaRP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hybrid </a:t>
            </a:r>
          </a:p>
          <a:p>
            <a:pPr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			online</a:t>
            </a:r>
            <a:endParaRPr>
              <a:solidFill>
                <a:srgbClr val="FFD479"/>
              </a:solidFill>
            </a:endParaRPr>
          </a:p>
          <a:p>
            <a:pPr algn="l" defTabSz="457200">
              <a:defRPr b="1" spc="0" sz="4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Reports available for</a:t>
            </a:r>
            <a:r>
              <a:rPr>
                <a:solidFill>
                  <a:srgbClr val="FFD479"/>
                </a:solidFill>
              </a:rPr>
              <a:t> </a:t>
            </a:r>
            <a:r>
              <a:t>time of day:</a:t>
            </a:r>
            <a:endParaRPr>
              <a:solidFill>
                <a:srgbClr val="FFD479"/>
              </a:solidFill>
            </a:endParaRP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morning</a:t>
            </a: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afternoon</a:t>
            </a:r>
          </a:p>
          <a:p>
            <a:pPr lvl="4" algn="l" defTabSz="457200">
              <a:defRPr b="1" spc="0" sz="4400">
                <a:solidFill>
                  <a:srgbClr val="FFFC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evening</a:t>
            </a:r>
            <a:endParaRPr sz="3400">
              <a:solidFill>
                <a:srgbClr val="FFD479"/>
              </a:solidFill>
            </a:endParaRPr>
          </a:p>
          <a:p>
            <a:pPr algn="l" defTabSz="584200">
              <a:lnSpc>
                <a:spcPct val="110000"/>
              </a:lnSpc>
              <a:defRPr b="1" spc="174" sz="5800">
                <a:solidFill>
                  <a:schemeClr val="accent5">
                    <a:hueOff val="-33346"/>
                    <a:satOff val="-1804"/>
                    <a:lumOff val="23993"/>
                  </a:schemeClr>
                </a:solidFill>
                <a:latin typeface="+mn-lt"/>
                <a:ea typeface="+mn-ea"/>
                <a:cs typeface="+mn-cs"/>
                <a:sym typeface="Graphik"/>
              </a:defRPr>
            </a:pPr>
          </a:p>
        </p:txBody>
      </p:sp>
      <p:pic>
        <p:nvPicPr>
          <p:cNvPr id="282" name="Screenshot 2023-08-09 at 3.49.10 PM.png" descr="Screenshot 2023-08-09 at 3.49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81789" y="6981552"/>
            <a:ext cx="8889245" cy="4670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Where To Find SLOAC website"/>
          <p:cNvSpPr txBox="1"/>
          <p:nvPr>
            <p:ph type="subTitle" sz="quarter" idx="1"/>
          </p:nvPr>
        </p:nvSpPr>
        <p:spPr>
          <a:xfrm>
            <a:off x="2089150" y="-459851"/>
            <a:ext cx="20205700" cy="2824702"/>
          </a:xfrm>
          <a:prstGeom prst="rect">
            <a:avLst/>
          </a:prstGeom>
        </p:spPr>
        <p:txBody>
          <a:bodyPr/>
          <a:lstStyle>
            <a:lvl1pPr algn="ctr" defTabSz="566674">
              <a:lnSpc>
                <a:spcPct val="80000"/>
              </a:lnSpc>
              <a:defRPr spc="305" sz="10185">
                <a:solidFill>
                  <a:srgbClr val="FFFFFF"/>
                </a:solidFill>
              </a:defRPr>
            </a:lvl1pPr>
          </a:lstStyle>
          <a:p>
            <a:pPr/>
            <a:r>
              <a:t>Where To Find SLOAC website </a:t>
            </a:r>
          </a:p>
        </p:txBody>
      </p:sp>
      <p:pic>
        <p:nvPicPr>
          <p:cNvPr id="190" name="Screenshot 2023-08-11 at 8.18.18 AM.png" descr="Screenshot 2023-08-11 at 8.18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745" y="2798268"/>
            <a:ext cx="24863625" cy="9766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shot 2023-08-11 at 8.19.54 AM.png" descr="Screenshot 2023-08-11 at 8.19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5050" y="453468"/>
            <a:ext cx="15233900" cy="12809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creenshot 2023-08-11 at 8.21.41 AM.png" descr="Screenshot 2023-08-11 at 8.21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6698" y="495894"/>
            <a:ext cx="15750604" cy="12724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here To Find Course And Program Level Outcomes"/>
          <p:cNvSpPr txBox="1"/>
          <p:nvPr>
            <p:ph type="title"/>
          </p:nvPr>
        </p:nvSpPr>
        <p:spPr>
          <a:xfrm>
            <a:off x="1508324" y="1757201"/>
            <a:ext cx="21561948" cy="4611091"/>
          </a:xfrm>
          <a:prstGeom prst="rect">
            <a:avLst/>
          </a:prstGeom>
        </p:spPr>
        <p:txBody>
          <a:bodyPr/>
          <a:lstStyle/>
          <a:p>
            <a:pPr defTabSz="210311">
              <a:lnSpc>
                <a:spcPct val="100000"/>
              </a:lnSpc>
              <a:defRPr cap="none" spc="0" sz="9246">
                <a:solidFill>
                  <a:srgbClr val="FFFFFF"/>
                </a:solidFill>
              </a:defRPr>
            </a:pPr>
            <a:r>
              <a:t>Where To Find Course And Program Level Outcomes </a:t>
            </a:r>
          </a:p>
          <a:p>
            <a:pPr algn="l" defTabSz="210311">
              <a:lnSpc>
                <a:spcPct val="100000"/>
              </a:lnSpc>
              <a:defRPr b="0" cap="none" spc="0" sz="2622">
                <a:solidFill>
                  <a:srgbClr val="000000"/>
                </a:solidFill>
              </a:defRPr>
            </a:pPr>
          </a:p>
          <a:p>
            <a:pPr algn="l" defTabSz="210311">
              <a:lnSpc>
                <a:spcPct val="100000"/>
              </a:lnSpc>
              <a:defRPr b="0" cap="none" spc="0" sz="2898">
                <a:solidFill>
                  <a:srgbClr val="FF9300"/>
                </a:solidFill>
              </a:defRPr>
            </a:pPr>
          </a:p>
        </p:txBody>
      </p:sp>
      <p:sp>
        <p:nvSpPr>
          <p:cNvPr id="197" name="go to marin.edu then select Academics, then Course Outline of Record"/>
          <p:cNvSpPr txBox="1"/>
          <p:nvPr/>
        </p:nvSpPr>
        <p:spPr>
          <a:xfrm>
            <a:off x="2030720" y="6692272"/>
            <a:ext cx="20517156" cy="464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 to </a:t>
            </a: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marin.edu</a:t>
            </a:r>
            <a:r>
              <a:t> then select Academics, then Course Outline of 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hat makes a good SLO?"/>
          <p:cNvSpPr txBox="1"/>
          <p:nvPr>
            <p:ph type="title"/>
          </p:nvPr>
        </p:nvSpPr>
        <p:spPr>
          <a:xfrm>
            <a:off x="1578807" y="1319329"/>
            <a:ext cx="20939667" cy="2126945"/>
          </a:xfrm>
          <a:prstGeom prst="rect">
            <a:avLst/>
          </a:prstGeom>
        </p:spPr>
        <p:txBody>
          <a:bodyPr/>
          <a:lstStyle>
            <a:lvl1pPr defTabSz="324611">
              <a:lnSpc>
                <a:spcPct val="100000"/>
              </a:lnSpc>
              <a:defRPr cap="none" spc="0" sz="11928">
                <a:solidFill>
                  <a:srgbClr val="FFFFFF"/>
                </a:solidFill>
              </a:defRPr>
            </a:lvl1pPr>
          </a:lstStyle>
          <a:p>
            <a:pPr/>
            <a:r>
              <a:t>What makes a good SLO?</a:t>
            </a:r>
          </a:p>
        </p:txBody>
      </p:sp>
      <p:sp>
        <p:nvSpPr>
          <p:cNvPr id="200" name="Text"/>
          <p:cNvSpPr txBox="1"/>
          <p:nvPr/>
        </p:nvSpPr>
        <p:spPr>
          <a:xfrm>
            <a:off x="5095824" y="3712397"/>
            <a:ext cx="20517156" cy="869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201" name="Screen Shot 2023-01-15 at 10.27.31 AM.png" descr="Screen Shot 2023-01-15 at 10.27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5824" y="3712397"/>
            <a:ext cx="13338139" cy="8384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hy Does We Assess?"/>
          <p:cNvSpPr txBox="1"/>
          <p:nvPr>
            <p:ph type="title"/>
          </p:nvPr>
        </p:nvSpPr>
        <p:spPr>
          <a:xfrm>
            <a:off x="1097200" y="2477199"/>
            <a:ext cx="12245747" cy="3047435"/>
          </a:xfrm>
          <a:prstGeom prst="rect">
            <a:avLst/>
          </a:prstGeom>
        </p:spPr>
        <p:txBody>
          <a:bodyPr/>
          <a:lstStyle/>
          <a:p>
            <a:pPr defTabSz="201168">
              <a:lnSpc>
                <a:spcPct val="100000"/>
              </a:lnSpc>
              <a:defRPr cap="none" spc="0" sz="8844">
                <a:solidFill>
                  <a:srgbClr val="FFFFFF"/>
                </a:solidFill>
              </a:defRPr>
            </a:pPr>
            <a:r>
              <a:t>Why Does We Assess?</a:t>
            </a:r>
          </a:p>
          <a:p>
            <a:pPr algn="l" defTabSz="201168">
              <a:lnSpc>
                <a:spcPct val="100000"/>
              </a:lnSpc>
              <a:defRPr b="0" cap="none" spc="0" sz="2772">
                <a:solidFill>
                  <a:srgbClr val="FF9300"/>
                </a:solidFill>
              </a:defRPr>
            </a:pPr>
          </a:p>
        </p:txBody>
      </p:sp>
      <p:sp>
        <p:nvSpPr>
          <p:cNvPr id="204" name="to improve teaching…"/>
          <p:cNvSpPr txBox="1"/>
          <p:nvPr/>
        </p:nvSpPr>
        <p:spPr>
          <a:xfrm>
            <a:off x="2487497" y="5420393"/>
            <a:ext cx="18164120" cy="693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 improve teaching</a:t>
            </a:r>
          </a:p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discuss teaching strategies</a:t>
            </a:r>
          </a:p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identify areas where success rates are uneven among student groups</a:t>
            </a:r>
          </a:p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meet accreditation expectations</a:t>
            </a:r>
          </a:p>
        </p:txBody>
      </p:sp>
      <p:pic>
        <p:nvPicPr>
          <p:cNvPr id="205" name="Screenshot 2023-08-09 at 4.13.06 PM.png" descr="Screenshot 2023-08-09 at 4.13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15874" y="1666960"/>
            <a:ext cx="9060485" cy="3792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satOff val="36598"/>
            <a:lumOff val="-172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ccreditation Expectations"/>
          <p:cNvSpPr txBox="1"/>
          <p:nvPr>
            <p:ph type="title"/>
          </p:nvPr>
        </p:nvSpPr>
        <p:spPr>
          <a:xfrm>
            <a:off x="1884443" y="2340364"/>
            <a:ext cx="20615114" cy="3792170"/>
          </a:xfrm>
          <a:prstGeom prst="rect">
            <a:avLst/>
          </a:prstGeom>
        </p:spPr>
        <p:txBody>
          <a:bodyPr/>
          <a:lstStyle/>
          <a:p>
            <a:pPr defTabSz="269747">
              <a:lnSpc>
                <a:spcPct val="100000"/>
              </a:lnSpc>
              <a:defRPr cap="none" spc="0" sz="11859">
                <a:solidFill>
                  <a:srgbClr val="FFFFFF"/>
                </a:solidFill>
              </a:defRPr>
            </a:pPr>
            <a:r>
              <a:t>Accreditation Expectations</a:t>
            </a:r>
          </a:p>
          <a:p>
            <a:pPr algn="l" defTabSz="269747">
              <a:lnSpc>
                <a:spcPct val="100000"/>
              </a:lnSpc>
              <a:defRPr b="0" cap="none" spc="0" sz="3716">
                <a:solidFill>
                  <a:srgbClr val="FF9300"/>
                </a:solidFill>
              </a:defRPr>
            </a:pPr>
          </a:p>
        </p:txBody>
      </p:sp>
      <p:sp>
        <p:nvSpPr>
          <p:cNvPr id="208" name="all courses assessed…"/>
          <p:cNvSpPr txBox="1"/>
          <p:nvPr/>
        </p:nvSpPr>
        <p:spPr>
          <a:xfrm>
            <a:off x="3801114" y="5413979"/>
            <a:ext cx="18164120" cy="464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all courses assessed </a:t>
            </a:r>
          </a:p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disaggregated PSLO data is analyzed</a:t>
            </a:r>
          </a:p>
          <a:p>
            <a:pPr marL="145472" indent="-145472" algn="l" defTabSz="457200">
              <a:buSzPct val="100000"/>
              <a:buChar char="•"/>
              <a:defRPr b="1" spc="0" sz="7400">
                <a:solidFill>
                  <a:srgbClr val="FF93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data informs program review goals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2C3A"/>
      </a:dk1>
      <a:lt1>
        <a:srgbClr val="54818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76200" cap="flat">
          <a:solidFill>
            <a:schemeClr val="accent6">
              <a:hueOff val="61929"/>
              <a:satOff val="10820"/>
              <a:lumOff val="-884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chemeClr val="accent1">
                <a:satOff val="74278"/>
                <a:lumOff val="-33241"/>
              </a:schemeClr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