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omments/modernComment_123_7367D09C.xml" ContentType="application/vnd.ms-powerpoint.comments+xml"/>
  <Override PartName="/ppt/comments/modernComment_10D_0.xml" ContentType="application/vnd.ms-powerpoint.comments+xml"/>
  <Override PartName="/ppt/comments/modernComment_10F_0.xml" ContentType="application/vnd.ms-powerpoint.comments+xml"/>
  <Override PartName="/ppt/comments/modernComment_12F_3FDE3EA5.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4"/>
  </p:sldMasterIdLst>
  <p:notesMasterIdLst>
    <p:notesMasterId r:id="rId40"/>
  </p:notesMasterIdLst>
  <p:sldIdLst>
    <p:sldId id="256" r:id="rId5"/>
    <p:sldId id="257" r:id="rId6"/>
    <p:sldId id="258" r:id="rId7"/>
    <p:sldId id="281" r:id="rId8"/>
    <p:sldId id="282" r:id="rId9"/>
    <p:sldId id="288" r:id="rId10"/>
    <p:sldId id="280" r:id="rId11"/>
    <p:sldId id="289" r:id="rId12"/>
    <p:sldId id="290" r:id="rId13"/>
    <p:sldId id="293" r:id="rId14"/>
    <p:sldId id="294" r:id="rId15"/>
    <p:sldId id="295" r:id="rId16"/>
    <p:sldId id="296" r:id="rId17"/>
    <p:sldId id="297" r:id="rId18"/>
    <p:sldId id="298" r:id="rId19"/>
    <p:sldId id="299" r:id="rId20"/>
    <p:sldId id="300" r:id="rId21"/>
    <p:sldId id="301" r:id="rId22"/>
    <p:sldId id="291" r:id="rId23"/>
    <p:sldId id="284" r:id="rId24"/>
    <p:sldId id="261" r:id="rId25"/>
    <p:sldId id="260" r:id="rId26"/>
    <p:sldId id="292" r:id="rId27"/>
    <p:sldId id="285" r:id="rId28"/>
    <p:sldId id="269" r:id="rId29"/>
    <p:sldId id="286" r:id="rId30"/>
    <p:sldId id="274" r:id="rId31"/>
    <p:sldId id="271" r:id="rId32"/>
    <p:sldId id="272" r:id="rId33"/>
    <p:sldId id="273" r:id="rId34"/>
    <p:sldId id="302" r:id="rId35"/>
    <p:sldId id="303" r:id="rId36"/>
    <p:sldId id="287" r:id="rId37"/>
    <p:sldId id="276" r:id="rId38"/>
    <p:sldId id="275" r:id="rId39"/>
  </p:sldIdLst>
  <p:sldSz cx="9144000" cy="5143500" type="screen16x9"/>
  <p:notesSz cx="6858000" cy="9144000"/>
  <p:embeddedFontLst>
    <p:embeddedFont>
      <p:font typeface="Calibri" panose="020F0502020204030204" pitchFamily="34" charset="0"/>
      <p:regular r:id="rId41"/>
      <p:bold r:id="rId42"/>
      <p:italic r:id="rId43"/>
      <p:boldItalic r:id="rId44"/>
    </p:embeddedFont>
    <p:embeddedFont>
      <p:font typeface="Lora" panose="020B0604020202020204" charset="0"/>
      <p:regular r:id="rId45"/>
      <p:bold r:id="rId46"/>
      <p:italic r:id="rId47"/>
      <p:boldItalic r:id="rId48"/>
    </p:embeddedFont>
    <p:embeddedFont>
      <p:font typeface="Quattrocento Sans" panose="020B0604020202020204" charset="0"/>
      <p:regular r:id="rId49"/>
      <p:bold r:id="rId50"/>
      <p:italic r:id="rId51"/>
      <p:boldItalic r:id="rId52"/>
    </p:embeddedFont>
    <p:embeddedFont>
      <p:font typeface="Source Sans Pro" panose="020B0503030403020204" pitchFamily="34" charset="0"/>
      <p:regular r:id="rId53"/>
      <p:bold r:id="rId54"/>
      <p:italic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3B7FC7E-30B5-9BF3-1AAC-91707D0C2CC1}" name="Michele Alaniz" initials="MA" userId="S::malaniz@ccsf.edu::3fedb26d-476f-4b08-9846-3f6989c23ef7" providerId="AD"/>
  <p188:author id="{1472EDB8-4BC6-8D93-04C6-A6D8B199F60F}" name="Ronald Oxford" initials="RO" userId="S::roxford@marin.edu::e6cbcc76-a1d6-42d1-87f4-3f8951117a3d" providerId="AD"/>
  <p188:author id="{00C562BE-EDF9-0820-13BC-58205F9663A2}" name="Michele Alaniz" initials="MA" userId="S::mmalaniz@marin.edu::3d77fbeb-33d1-4f48-9245-be02cdd514a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628435-C817-6A24-1695-7227497689F2}" v="28" dt="2025-08-19T22:50:28.938"/>
    <p1510:client id="{1150428C-4794-E39A-C0EC-026285F157E3}" v="194" dt="2025-08-18T22:27:35.961"/>
    <p1510:client id="{74C24A52-E098-BBF1-A76D-4A65F6BD1907}" v="46" dt="2025-08-18T19:10:36.920"/>
    <p1510:client id="{A9614563-FD15-A76D-E143-B2916DFF7EDB}" v="20" dt="2025-08-19T19:27:15.951"/>
    <p1510:client id="{F120991B-513D-E4D0-0836-ADF47CA59BD2}" v="169" dt="2025-08-19T03:19:41.6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10" d="100"/>
          <a:sy n="110" d="100"/>
        </p:scale>
        <p:origin x="6" y="-63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font" Target="fonts/font15.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font" Target="fonts/font13.fntdata"/><Relationship Id="rId58" Type="http://schemas.openxmlformats.org/officeDocument/2006/relationships/viewProps" Target="viewProps.xml"/><Relationship Id="rId5" Type="http://schemas.openxmlformats.org/officeDocument/2006/relationships/slide" Target="slides/slide1.xml"/><Relationship Id="rId61" Type="http://schemas.microsoft.com/office/2015/10/relationships/revisionInfo" Target="revisionInfo.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font" Target="fonts/font16.fntdata"/><Relationship Id="rId8" Type="http://schemas.openxmlformats.org/officeDocument/2006/relationships/slide" Target="slides/slide4.xml"/><Relationship Id="rId51" Type="http://schemas.openxmlformats.org/officeDocument/2006/relationships/font" Target="fonts/font11.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6.fntdata"/><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font" Target="fonts/font1.fntdata"/><Relationship Id="rId54" Type="http://schemas.openxmlformats.org/officeDocument/2006/relationships/font" Target="fonts/font14.fntdata"/><Relationship Id="rId62"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9.fntdata"/><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4.fntdata"/><Relationship Id="rId52" Type="http://schemas.openxmlformats.org/officeDocument/2006/relationships/font" Target="fonts/font12.fntdata"/><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s>
</file>

<file path=ppt/comments/modernComment_10D_0.xml><?xml version="1.0" encoding="utf-8"?>
<p188:cmLst xmlns:a="http://schemas.openxmlformats.org/drawingml/2006/main" xmlns:r="http://schemas.openxmlformats.org/officeDocument/2006/relationships" xmlns:p188="http://schemas.microsoft.com/office/powerpoint/2018/8/main">
  <p188:cm id="{32467390-188E-4424-8868-AD4238E4F011}" authorId="{00C562BE-EDF9-0820-13BC-58205F9663A2}" status="resolved" created="2025-08-05T19:47:43.675" complete="100000">
    <ac:txMkLst xmlns:ac="http://schemas.microsoft.com/office/drawing/2013/main/command">
      <pc:docMk xmlns:pc="http://schemas.microsoft.com/office/powerpoint/2013/main/command"/>
      <pc:sldMk xmlns:pc="http://schemas.microsoft.com/office/powerpoint/2013/main/command" cId="0" sldId="269"/>
      <ac:spMk id="179" creationId="{00000000-0000-0000-0000-000000000000}"/>
      <ac:txMk cp="0" len="31">
        <ac:context len="32" hash="3487177390"/>
      </ac:txMk>
    </ac:txMkLst>
    <p188:pos x="3855027" y="322118"/>
    <p188:txBody>
      <a:bodyPr/>
      <a:lstStyle/>
      <a:p>
        <a:r>
          <a:rPr lang="en-US"/>
          <a:t>Ask Stacey about what she wants us to say here</a:t>
        </a:r>
      </a:p>
    </p188:txBody>
  </p188:cm>
</p188:cmLst>
</file>

<file path=ppt/comments/modernComment_10F_0.xml><?xml version="1.0" encoding="utf-8"?>
<p188:cmLst xmlns:a="http://schemas.openxmlformats.org/drawingml/2006/main" xmlns:r="http://schemas.openxmlformats.org/officeDocument/2006/relationships" xmlns:p188="http://schemas.microsoft.com/office/powerpoint/2018/8/main">
  <p188:cm id="{175BBD27-6E26-3A4A-A08A-F2D6014E74B1}" authorId="{93B7FC7E-30B5-9BF3-1AAC-91707D0C2CC1}" created="2025-07-30T01:13:23.293">
    <ac:txMkLst xmlns:ac="http://schemas.microsoft.com/office/drawing/2013/main/command">
      <pc:docMk xmlns:pc="http://schemas.microsoft.com/office/powerpoint/2013/main/command"/>
      <pc:sldMk xmlns:pc="http://schemas.microsoft.com/office/powerpoint/2013/main/command" cId="0" sldId="271"/>
      <ac:spMk id="191" creationId="{00000000-0000-0000-0000-000000000000}"/>
      <ac:txMk cp="166" len="33">
        <ac:context len="200" hash="1291478618"/>
      </ac:txMk>
    </ac:txMkLst>
    <p188:pos x="5197849" y="2285206"/>
    <p188:txBody>
      <a:bodyPr/>
      <a:lstStyle/>
      <a:p>
        <a:r>
          <a:rPr lang="en-US"/>
          <a:t>Fill out</a:t>
        </a:r>
      </a:p>
    </p188:txBody>
  </p188:cm>
</p188:cmLst>
</file>

<file path=ppt/comments/modernComment_123_7367D09C.xml><?xml version="1.0" encoding="utf-8"?>
<p188:cmLst xmlns:a="http://schemas.openxmlformats.org/drawingml/2006/main" xmlns:r="http://schemas.openxmlformats.org/officeDocument/2006/relationships" xmlns:p188="http://schemas.microsoft.com/office/powerpoint/2018/8/main">
  <p188:cm id="{D155DD83-47EE-4468-8715-026659EC86D8}" authorId="{00C562BE-EDF9-0820-13BC-58205F9663A2}" status="resolved" created="2025-08-12T04:13:46.660" complete="100000">
    <ac:txMkLst xmlns:ac="http://schemas.microsoft.com/office/drawing/2013/main/command">
      <pc:docMk xmlns:pc="http://schemas.microsoft.com/office/powerpoint/2013/main/command"/>
      <pc:sldMk xmlns:pc="http://schemas.microsoft.com/office/powerpoint/2013/main/command" cId="1936183452" sldId="291"/>
      <ac:spMk id="3" creationId="{436E4A14-0C15-434A-9EDA-6E452A0A8A86}"/>
      <ac:txMk cp="1">
        <ac:context len="2" hash="442"/>
      </ac:txMk>
    </ac:txMkLst>
    <p188:pos x="6468893" y="2814941"/>
    <p188:replyLst>
      <p188:reply id="{D041F61F-C1DA-4F64-9CF6-F8D9EB76F859}" authorId="{1472EDB8-4BC6-8D93-04C6-A6D8B199F60F}" created="2025-08-12T20:45:00.379">
        <p188:txBody>
          <a:bodyPr/>
          <a:lstStyle/>
          <a:p>
            <a:r>
              <a:rPr lang="en-US"/>
              <a:t>I think interpretation is all over the map.  It does say, "(a) Governing boards shall adopt policies that ensure student access to textbooks and supplemental materials that are needed on the first day of class." but like you say it is more about adopting policies to get there.  Still bouncing around how much to share on that.</a:t>
            </a:r>
          </a:p>
        </p188:txBody>
        <p188:extLst>
          <p:ext xmlns:p="http://schemas.openxmlformats.org/presentationml/2006/main" uri="{57CB4572-C831-44C2-8A1C-0ADB6CCDFE69}">
            <p223:reactions xmlns:p223="http://schemas.microsoft.com/office/powerpoint/2022/03/main">
              <p223:rxn type="👍">
                <p223:instance time="2025-08-19T02:00:18.369" authorId="{00C562BE-EDF9-0820-13BC-58205F9663A2}"/>
              </p223:rxn>
            </p223:reactions>
          </p:ext>
        </p188:extLst>
      </p188:reply>
    </p188:replyLst>
    <p188:txBody>
      <a:bodyPr/>
      <a:lstStyle/>
      <a:p>
        <a:r>
          <a:rPr lang="en-US"/>
          <a:t>This seems less like colleges need to have first day access, but that they need to implement a number of policies that work towards that goal, unless I am misunderstanding ithis. </a:t>
        </a:r>
      </a:p>
    </p188:txBody>
  </p188:cm>
</p188:cmLst>
</file>

<file path=ppt/comments/modernComment_12F_3FDE3EA5.xml><?xml version="1.0" encoding="utf-8"?>
<p188:cmLst xmlns:a="http://schemas.openxmlformats.org/drawingml/2006/main" xmlns:r="http://schemas.openxmlformats.org/officeDocument/2006/relationships" xmlns:p188="http://schemas.microsoft.com/office/powerpoint/2018/8/main">
  <p188:cm id="{5B1B8F52-A3D5-43CA-A5AC-FE0726968062}" authorId="{00C562BE-EDF9-0820-13BC-58205F9663A2}" status="resolved" created="2025-08-16T19:25:26.651" complete="100000">
    <pc:sldMkLst xmlns:pc="http://schemas.microsoft.com/office/powerpoint/2013/main/command">
      <pc:docMk/>
      <pc:sldMk cId="1071529637" sldId="303"/>
    </pc:sldMkLst>
    <p188:replyLst>
      <p188:reply id="{3B97CFAA-64AA-457A-B08F-86B24AB666D6}" authorId="{00C562BE-EDF9-0820-13BC-58205F9663A2}" created="2025-08-16T19:25:37.155">
        <p188:txBody>
          <a:bodyPr/>
          <a:lstStyle/>
          <a:p>
            <a:r>
              <a:rPr lang="en-US"/>
              <a:t>[@Ronald Oxford] </a:t>
            </a:r>
          </a:p>
        </p188:txBody>
      </p188:reply>
      <p188:reply id="{50180DC6-AD83-4839-A749-E68623B855D6}" authorId="{00C562BE-EDF9-0820-13BC-58205F9663A2}" created="2025-08-16T19:26:06.640">
        <p188:txBody>
          <a:bodyPr/>
          <a:lstStyle/>
          <a:p>
            <a:r>
              <a:rPr lang="en-US"/>
              <a:t>This could also lead to a fruitful discussion.</a:t>
            </a:r>
          </a:p>
        </p188:txBody>
      </p188:reply>
    </p188:replyLst>
    <p188:txBody>
      <a:bodyPr/>
      <a:lstStyle/>
      <a:p>
        <a:r>
          <a:rPr lang="en-US"/>
          <a:t>I decided not to text Nancy because it looks like she is doing it a different way. We can just say that we assume there are a few ways to indicate OER usage, but point out that section notes make it more clear that the book is free.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cccco.edu/About-Us/News-and-Media/Press-Releases/2024-bog-adpots-groundbreaking-legislation-to-expand-free-textbooks#:~:text=%E2%80%9CThis%20regulation%20is%20a%20bold,and%20other%20institutional%20program%20resource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Rhttps:/commons.libretext"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commons.libretexts.org/login"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help.openstax.org/s/article/Commercial-use-under-the-Creative-Commons-License"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1.marin.edu/schedule"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openstax.org/details/books/introductory-statistics-2e"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asccc-oeri.org/oer-graph-sample-course-success-rates-by-ethnicity-sacramento-city-college/"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cccoer.org/case-studies/how-we-saved-students-2-million-in-4-years/"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Michele</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dirty="0">
                <a:latin typeface="Calibri"/>
                <a:ea typeface="Calibri"/>
                <a:cs typeface="Calibri"/>
              </a:rPr>
              <a:t>Ron</a:t>
            </a:r>
          </a:p>
        </p:txBody>
      </p:sp>
    </p:spTree>
    <p:extLst>
      <p:ext uri="{BB962C8B-B14F-4D97-AF65-F5344CB8AC3E}">
        <p14:creationId xmlns:p14="http://schemas.microsoft.com/office/powerpoint/2010/main" val="2065475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dirty="0">
                <a:latin typeface="Calibri"/>
                <a:ea typeface="Calibri"/>
                <a:cs typeface="Calibri"/>
              </a:rPr>
              <a:t>From OERI or CCCCO FAQs</a:t>
            </a:r>
          </a:p>
          <a:p>
            <a:pPr>
              <a:buNone/>
            </a:pPr>
            <a:r>
              <a:rPr lang="en-US" dirty="0">
                <a:latin typeface="Calibri"/>
                <a:ea typeface="Calibri"/>
                <a:cs typeface="Calibri"/>
              </a:rPr>
              <a:t>Ron</a:t>
            </a:r>
          </a:p>
        </p:txBody>
      </p:sp>
    </p:spTree>
    <p:extLst>
      <p:ext uri="{BB962C8B-B14F-4D97-AF65-F5344CB8AC3E}">
        <p14:creationId xmlns:p14="http://schemas.microsoft.com/office/powerpoint/2010/main" val="20661381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dirty="0">
                <a:latin typeface="Calibri"/>
                <a:ea typeface="Calibri"/>
                <a:cs typeface="Calibri"/>
              </a:rPr>
              <a:t>Ron</a:t>
            </a:r>
          </a:p>
        </p:txBody>
      </p:sp>
    </p:spTree>
    <p:extLst>
      <p:ext uri="{BB962C8B-B14F-4D97-AF65-F5344CB8AC3E}">
        <p14:creationId xmlns:p14="http://schemas.microsoft.com/office/powerpoint/2010/main" val="36658725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dirty="0">
                <a:latin typeface="Calibri"/>
                <a:ea typeface="Calibri"/>
                <a:cs typeface="Calibri"/>
              </a:rPr>
              <a:t>Ron</a:t>
            </a:r>
          </a:p>
        </p:txBody>
      </p:sp>
    </p:spTree>
    <p:extLst>
      <p:ext uri="{BB962C8B-B14F-4D97-AF65-F5344CB8AC3E}">
        <p14:creationId xmlns:p14="http://schemas.microsoft.com/office/powerpoint/2010/main" val="34606320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dirty="0">
                <a:latin typeface="Calibri"/>
                <a:ea typeface="Calibri"/>
                <a:cs typeface="Calibri"/>
              </a:rPr>
              <a:t>Ron</a:t>
            </a:r>
          </a:p>
        </p:txBody>
      </p:sp>
    </p:spTree>
    <p:extLst>
      <p:ext uri="{BB962C8B-B14F-4D97-AF65-F5344CB8AC3E}">
        <p14:creationId xmlns:p14="http://schemas.microsoft.com/office/powerpoint/2010/main" val="1057851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dirty="0">
                <a:latin typeface="Calibri"/>
                <a:ea typeface="Calibri"/>
                <a:cs typeface="Calibri"/>
              </a:rPr>
              <a:t>Ron</a:t>
            </a:r>
          </a:p>
        </p:txBody>
      </p:sp>
    </p:spTree>
    <p:extLst>
      <p:ext uri="{BB962C8B-B14F-4D97-AF65-F5344CB8AC3E}">
        <p14:creationId xmlns:p14="http://schemas.microsoft.com/office/powerpoint/2010/main" val="2605276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dirty="0">
                <a:latin typeface="Calibri"/>
                <a:ea typeface="Calibri"/>
                <a:cs typeface="Calibri"/>
              </a:rPr>
              <a:t>Ron</a:t>
            </a:r>
          </a:p>
        </p:txBody>
      </p:sp>
    </p:spTree>
    <p:extLst>
      <p:ext uri="{BB962C8B-B14F-4D97-AF65-F5344CB8AC3E}">
        <p14:creationId xmlns:p14="http://schemas.microsoft.com/office/powerpoint/2010/main" val="7426109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dirty="0">
                <a:latin typeface="Calibri"/>
                <a:ea typeface="Calibri"/>
                <a:cs typeface="Calibri"/>
              </a:rPr>
              <a:t>Ron</a:t>
            </a:r>
          </a:p>
        </p:txBody>
      </p:sp>
    </p:spTree>
    <p:extLst>
      <p:ext uri="{BB962C8B-B14F-4D97-AF65-F5344CB8AC3E}">
        <p14:creationId xmlns:p14="http://schemas.microsoft.com/office/powerpoint/2010/main" val="6250457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dirty="0">
                <a:latin typeface="Calibri"/>
                <a:ea typeface="Calibri"/>
                <a:cs typeface="Calibri"/>
              </a:rPr>
              <a:t>Ron</a:t>
            </a:r>
          </a:p>
        </p:txBody>
      </p:sp>
    </p:spTree>
    <p:extLst>
      <p:ext uri="{BB962C8B-B14F-4D97-AF65-F5344CB8AC3E}">
        <p14:creationId xmlns:p14="http://schemas.microsoft.com/office/powerpoint/2010/main" val="33992797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dirty="0">
                <a:hlinkClick r:id="rId3"/>
              </a:rPr>
              <a:t>https://www.cccco.edu/About-Us/News-and-Media/Press-Releases/2024-bog-adpots-groundbreaking-legislation-to-expand-free-textbooks#:~:text=%E2%80%9CThis%20regulation%20is%20a%20bold,and%20other%20institutional%20program%20resources</a:t>
            </a:r>
            <a:endParaRPr lang="en-US" dirty="0">
              <a:solidFill>
                <a:srgbClr val="1F1F1F"/>
              </a:solidFill>
            </a:endParaRPr>
          </a:p>
          <a:p>
            <a:pPr>
              <a:buNone/>
            </a:pPr>
            <a:endParaRPr lang="en-US"/>
          </a:p>
          <a:p>
            <a:pPr>
              <a:buNone/>
            </a:pPr>
            <a:r>
              <a:rPr lang="en-US" dirty="0">
                <a:solidFill>
                  <a:srgbClr val="1F1F1F"/>
                </a:solidFill>
              </a:rPr>
              <a:t>https://www.cccco.edu/-/media/CCCCO-Website/docs/regulatory-action/finalregtextburdenfreeaccess20250227a11y.pdf </a:t>
            </a:r>
          </a:p>
          <a:p>
            <a:pPr>
              <a:buNone/>
            </a:pPr>
            <a:r>
              <a:rPr lang="en-US" dirty="0">
                <a:solidFill>
                  <a:srgbClr val="1F1F1F"/>
                </a:solidFill>
              </a:rPr>
              <a:t>Ron</a:t>
            </a:r>
          </a:p>
        </p:txBody>
      </p:sp>
    </p:spTree>
    <p:extLst>
      <p:ext uri="{BB962C8B-B14F-4D97-AF65-F5344CB8AC3E}">
        <p14:creationId xmlns:p14="http://schemas.microsoft.com/office/powerpoint/2010/main" val="2828695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cbf442e74a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cbf442e74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Michele</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Ron</a:t>
            </a:r>
          </a:p>
        </p:txBody>
      </p:sp>
    </p:spTree>
    <p:extLst>
      <p:ext uri="{BB962C8B-B14F-4D97-AF65-F5344CB8AC3E}">
        <p14:creationId xmlns:p14="http://schemas.microsoft.com/office/powerpoint/2010/main" val="23765756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1d803425825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1d803425825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Ron</a:t>
            </a: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d803425825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1d803425825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indent="-279400">
              <a:lnSpc>
                <a:spcPct val="150000"/>
              </a:lnSpc>
              <a:spcBef>
                <a:spcPts val="600"/>
              </a:spcBef>
              <a:buClr>
                <a:srgbClr val="FFCD00"/>
              </a:buClr>
              <a:buSzPts val="2000"/>
              <a:buFont typeface="Quattrocento Sans"/>
              <a:buChar char="◉"/>
            </a:pPr>
            <a:r>
              <a:rPr lang="en" sz="2000" u="sng" dirty="0">
                <a:solidFill>
                  <a:schemeClr val="hlink"/>
                </a:solidFill>
                <a:latin typeface="Quattrocento Sans"/>
                <a:ea typeface="Quattrocento Sans"/>
                <a:cs typeface="Quattrocento Sans"/>
                <a:sym typeface="Quattrocento Sans"/>
                <a:hlinkClick r:id="rId3"/>
              </a:rPr>
              <a:t>Ron</a:t>
            </a:r>
            <a:endParaRPr lang="en-US" sz="2000">
              <a:latin typeface="Quattrocento Sans"/>
              <a:ea typeface="Quattrocento Sans"/>
              <a:cs typeface="Quattrocento Sans"/>
              <a:sym typeface="Quattrocento Sans"/>
              <a:hlinkClick r:id="rId3">
                <a:extLst>
                  <a:ext uri="{A12FA001-AC4F-418D-AE19-62706E023703}">
                    <ahyp:hlinkClr xmlns:ahyp="http://schemas.microsoft.com/office/drawing/2018/hyperlinkcolor" val="tx"/>
                  </a:ext>
                </a:extLst>
              </a:hlinkClick>
            </a:endParaRPr>
          </a:p>
          <a:p>
            <a:pPr marL="342900" indent="-279400">
              <a:lnSpc>
                <a:spcPct val="150000"/>
              </a:lnSpc>
              <a:spcBef>
                <a:spcPts val="600"/>
              </a:spcBef>
              <a:buClr>
                <a:srgbClr val="FFCD00"/>
              </a:buClr>
              <a:buSzPts val="2000"/>
              <a:buFont typeface="Quattrocento Sans"/>
              <a:buChar char="◉"/>
            </a:pPr>
            <a:r>
              <a:rPr lang="en" sz="2000" u="sng" dirty="0">
                <a:solidFill>
                  <a:schemeClr val="hlink"/>
                </a:solidFill>
                <a:latin typeface="Quattrocento Sans"/>
                <a:ea typeface="Quattrocento Sans"/>
                <a:cs typeface="Quattrocento Sans"/>
                <a:sym typeface="Quattrocento Sans"/>
                <a:hlinkClick r:id="rId3">
                  <a:extLst>
                    <a:ext uri="{A12FA001-AC4F-418D-AE19-62706E023703}">
                      <ahyp:hlinkClr xmlns:ahyp="http://schemas.microsoft.com/office/drawing/2018/hyperlinkcolor" val="tx"/>
                    </a:ext>
                  </a:extLst>
                </a:hlinkClick>
              </a:rPr>
              <a:t>https://commons.libretext</a:t>
            </a:r>
            <a:endParaRPr lang="en" sz="2000" dirty="0">
              <a:latin typeface="Quattrocento Sans"/>
              <a:ea typeface="Quattrocento Sans"/>
              <a:cs typeface="Quattrocento Sans"/>
              <a:sym typeface="Quattrocento Sans"/>
            </a:endParaRPr>
          </a:p>
          <a:p>
            <a:pPr marL="342900" lvl="0" indent="-279400" algn="l">
              <a:lnSpc>
                <a:spcPct val="150000"/>
              </a:lnSpc>
              <a:spcBef>
                <a:spcPts val="600"/>
              </a:spcBef>
              <a:spcAft>
                <a:spcPts val="0"/>
              </a:spcAft>
              <a:buClr>
                <a:srgbClr val="FFCD00"/>
              </a:buClr>
              <a:buSzPts val="2000"/>
              <a:buFont typeface="Quattrocento Sans"/>
              <a:buChar char="◉"/>
            </a:pPr>
            <a:r>
              <a:rPr lang="en" sz="2000" dirty="0">
                <a:latin typeface="Quattrocento Sans"/>
                <a:ea typeface="Quattrocento Sans"/>
                <a:cs typeface="Quattrocento Sans"/>
                <a:sym typeface="Quattrocento Sans"/>
                <a:hlinkClick r:id="rId4"/>
              </a:rPr>
              <a:t>https</a:t>
            </a:r>
            <a:r>
              <a:rPr lang="en" sz="2000" dirty="0">
                <a:solidFill>
                  <a:schemeClr val="dk1"/>
                </a:solidFill>
                <a:latin typeface="Quattrocento Sans"/>
                <a:ea typeface="Quattrocento Sans"/>
                <a:cs typeface="Quattrocento Sans"/>
                <a:sym typeface="Quattrocento Sans"/>
                <a:hlinkClick r:id="rId4"/>
              </a:rPr>
              <a:t>://commons.libretexts.org/login</a:t>
            </a:r>
            <a:endParaRPr lang="en" sz="2000" dirty="0">
              <a:solidFill>
                <a:schemeClr val="dk1"/>
              </a:solidFill>
              <a:latin typeface="Quattrocento Sans"/>
              <a:ea typeface="Quattrocento Sans"/>
              <a:cs typeface="Quattrocento Sans"/>
            </a:endParaRPr>
          </a:p>
          <a:p>
            <a:pPr marL="342900" indent="-279400">
              <a:lnSpc>
                <a:spcPct val="150000"/>
              </a:lnSpc>
              <a:spcBef>
                <a:spcPts val="600"/>
              </a:spcBef>
              <a:buClr>
                <a:srgbClr val="FFCD00"/>
              </a:buClr>
              <a:buSzPts val="2000"/>
              <a:buFont typeface="Quattrocento Sans"/>
              <a:buChar char="◉"/>
            </a:pPr>
            <a:endParaRPr lang="en" sz="2000" dirty="0">
              <a:solidFill>
                <a:schemeClr val="dk1"/>
              </a:solidFill>
              <a:latin typeface="Quattrocento Sans"/>
              <a:ea typeface="Quattrocento Sans"/>
              <a:cs typeface="Quattrocento Sans"/>
            </a:endParaRPr>
          </a:p>
          <a:p>
            <a:pPr marL="342900" indent="-279400">
              <a:lnSpc>
                <a:spcPct val="150000"/>
              </a:lnSpc>
              <a:buClr>
                <a:schemeClr val="dk1"/>
              </a:buClr>
              <a:buSzPts val="2000"/>
              <a:buFont typeface="Quattrocento Sans"/>
              <a:buChar char="◉"/>
            </a:pPr>
            <a:endParaRPr lang="en" sz="2000" dirty="0">
              <a:solidFill>
                <a:schemeClr val="dk1"/>
              </a:solidFill>
              <a:latin typeface="Quattrocento Sans"/>
              <a:ea typeface="Quattrocento Sans"/>
              <a:cs typeface="Quattrocento San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a:extLst>
            <a:ext uri="{FF2B5EF4-FFF2-40B4-BE49-F238E27FC236}">
              <a16:creationId xmlns:a16="http://schemas.microsoft.com/office/drawing/2014/main" id="{EAE7AD9B-B903-6628-684A-844166153231}"/>
            </a:ext>
          </a:extLst>
        </p:cNvPr>
        <p:cNvGrpSpPr/>
        <p:nvPr/>
      </p:nvGrpSpPr>
      <p:grpSpPr>
        <a:xfrm>
          <a:off x="0" y="0"/>
          <a:ext cx="0" cy="0"/>
          <a:chOff x="0" y="0"/>
          <a:chExt cx="0" cy="0"/>
        </a:xfrm>
      </p:grpSpPr>
      <p:sp>
        <p:nvSpPr>
          <p:cNvPr id="124" name="Google Shape;124;g1d803425825_0_8:notes">
            <a:extLst>
              <a:ext uri="{FF2B5EF4-FFF2-40B4-BE49-F238E27FC236}">
                <a16:creationId xmlns:a16="http://schemas.microsoft.com/office/drawing/2014/main" id="{9B97FD9E-3027-452B-3FFD-AF3853BADB4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1d803425825_0_8:notes">
            <a:extLst>
              <a:ext uri="{FF2B5EF4-FFF2-40B4-BE49-F238E27FC236}">
                <a16:creationId xmlns:a16="http://schemas.microsoft.com/office/drawing/2014/main" id="{CA4D7ACD-888E-44EB-78A0-E4AF110A4FD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dirty="0"/>
              <a:t>Michele</a:t>
            </a:r>
            <a:br>
              <a:rPr lang="en-US" dirty="0"/>
            </a:br>
            <a:r>
              <a:rPr lang="en-US" dirty="0" err="1"/>
              <a:t>PPts</a:t>
            </a:r>
            <a:r>
              <a:rPr lang="en-US" dirty="0"/>
              <a:t>, test banks, and available in word format to customize textbook (although this disconnects student from auto updates)</a:t>
            </a:r>
            <a:endParaRPr dirty="0"/>
          </a:p>
        </p:txBody>
      </p:sp>
    </p:spTree>
    <p:extLst>
      <p:ext uri="{BB962C8B-B14F-4D97-AF65-F5344CB8AC3E}">
        <p14:creationId xmlns:p14="http://schemas.microsoft.com/office/powerpoint/2010/main" val="239613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dirty="0">
                <a:latin typeface="Calibri"/>
                <a:ea typeface="Calibri"/>
                <a:cs typeface="Calibri"/>
              </a:rPr>
              <a:t>Michele</a:t>
            </a:r>
          </a:p>
        </p:txBody>
      </p:sp>
    </p:spTree>
    <p:extLst>
      <p:ext uri="{BB962C8B-B14F-4D97-AF65-F5344CB8AC3E}">
        <p14:creationId xmlns:p14="http://schemas.microsoft.com/office/powerpoint/2010/main" val="14274419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cbf442e74a_0_2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1cbf442e74a_0_2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Michele</a:t>
            </a: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482826-0DF2-4CB2-9683-8568DB9AD7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0BF578-7813-515B-7E5C-5D523BA1FB59}"/>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9AE13734-D6C2-B549-465E-6B71CC7E9627}"/>
              </a:ext>
            </a:extLst>
          </p:cNvPr>
          <p:cNvSpPr>
            <a:spLocks noGrp="1"/>
          </p:cNvSpPr>
          <p:nvPr>
            <p:ph type="body" idx="1"/>
          </p:nvPr>
        </p:nvSpPr>
        <p:spPr/>
        <p:txBody>
          <a:bodyPr/>
          <a:lstStyle/>
          <a:p>
            <a:r>
              <a:rPr lang="en-US" dirty="0"/>
              <a:t>Michele</a:t>
            </a:r>
          </a:p>
        </p:txBody>
      </p:sp>
    </p:spTree>
    <p:extLst>
      <p:ext uri="{BB962C8B-B14F-4D97-AF65-F5344CB8AC3E}">
        <p14:creationId xmlns:p14="http://schemas.microsoft.com/office/powerpoint/2010/main" val="15667986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ccd6bc041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1ccd6bc041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Michele</a:t>
            </a:r>
            <a:endParaRPr lang="en-US" b="1" dirty="0">
              <a:solidFill>
                <a:srgbClr val="666666"/>
              </a:solidFill>
            </a:endParaRPr>
          </a:p>
          <a:p>
            <a:pPr marL="0" indent="0">
              <a:buNone/>
            </a:pP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cbf442e74a_0_2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1cbf442e74a_0_2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dirty="0"/>
              <a:t>Example: </a:t>
            </a:r>
            <a:r>
              <a:rPr lang="en-US" dirty="0">
                <a:hlinkClick r:id="rId3"/>
              </a:rPr>
              <a:t>https://help.openstax.org/s/article/Commercial-use-under-the-Creative-Commons-License</a:t>
            </a:r>
            <a:endParaRPr lang="en-US"/>
          </a:p>
          <a:p>
            <a:pPr marL="0" indent="0">
              <a:buNone/>
            </a:pPr>
            <a:r>
              <a:rPr lang="en-US" dirty="0"/>
              <a:t>Michele</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1cff9bc8f19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1cff9bc8f19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Michele</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cef7000470_0_6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1cef7000470_0_6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Michele</a:t>
            </a:r>
          </a:p>
          <a:p>
            <a:pPr marL="0" lvl="0" indent="0" algn="l" rtl="0">
              <a:spcBef>
                <a:spcPts val="0"/>
              </a:spcBef>
              <a:spcAft>
                <a:spcPts val="0"/>
              </a:spcAft>
              <a:buNone/>
            </a:pPr>
            <a:r>
              <a:rPr lang="en-US" dirty="0"/>
              <a:t>Our goal today is to introduce ourselves, show you a few OER resources, </a:t>
            </a: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1cff9bc8f19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1cff9bc8f1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Michele</a:t>
            </a:r>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dirty="0">
                <a:latin typeface="Calibri"/>
                <a:ea typeface="Calibri"/>
                <a:cs typeface="Calibri"/>
              </a:rPr>
              <a:t>Michele</a:t>
            </a:r>
          </a:p>
          <a:p>
            <a:pPr>
              <a:buNone/>
            </a:pPr>
            <a:r>
              <a:rPr lang="en-US"/>
              <a:t>Go to schedule view – search by ZTC</a:t>
            </a:r>
            <a:endParaRPr lang="en-US">
              <a:solidFill>
                <a:srgbClr val="444444"/>
              </a:solidFill>
            </a:endParaRPr>
          </a:p>
          <a:p>
            <a:pPr>
              <a:buNone/>
            </a:pPr>
            <a:r>
              <a:rPr lang="en-US" dirty="0">
                <a:solidFill>
                  <a:srgbClr val="444444"/>
                </a:solidFill>
                <a:hlinkClick r:id="rId3"/>
              </a:rPr>
              <a:t>https://www1.marin.edu/schedule</a:t>
            </a:r>
            <a:endParaRPr lang="en-US"/>
          </a:p>
        </p:txBody>
      </p:sp>
    </p:spTree>
    <p:extLst>
      <p:ext uri="{BB962C8B-B14F-4D97-AF65-F5344CB8AC3E}">
        <p14:creationId xmlns:p14="http://schemas.microsoft.com/office/powerpoint/2010/main" val="7966732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dirty="0">
                <a:hlinkClick r:id="rId3"/>
              </a:rPr>
              <a:t>https://openstax.org/details/books/introductory-statistics-2e</a:t>
            </a:r>
            <a:endParaRPr lang="en-US" dirty="0"/>
          </a:p>
          <a:p>
            <a:pPr>
              <a:buNone/>
            </a:pPr>
            <a:r>
              <a:rPr lang="en-US" dirty="0"/>
              <a:t>Listed in bookstore for $60, but can print from OpenStax vendor for $30 and $40. It's not clear if either is hardcover vs. Paperback</a:t>
            </a:r>
          </a:p>
          <a:p>
            <a:pPr>
              <a:buNone/>
            </a:pPr>
            <a:endParaRPr lang="en-US" dirty="0"/>
          </a:p>
          <a:p>
            <a:pPr>
              <a:buNone/>
            </a:pPr>
            <a:r>
              <a:rPr lang="en-US" dirty="0"/>
              <a:t>Michele</a:t>
            </a:r>
          </a:p>
        </p:txBody>
      </p:sp>
    </p:spTree>
    <p:extLst>
      <p:ext uri="{BB962C8B-B14F-4D97-AF65-F5344CB8AC3E}">
        <p14:creationId xmlns:p14="http://schemas.microsoft.com/office/powerpoint/2010/main" val="3420263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endParaRPr lang="en-US" dirty="0">
              <a:latin typeface="Calibri"/>
              <a:ea typeface="Calibri"/>
              <a:cs typeface="Calibri"/>
            </a:endParaRPr>
          </a:p>
        </p:txBody>
      </p:sp>
    </p:spTree>
    <p:extLst>
      <p:ext uri="{BB962C8B-B14F-4D97-AF65-F5344CB8AC3E}">
        <p14:creationId xmlns:p14="http://schemas.microsoft.com/office/powerpoint/2010/main" val="20300329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1cbf442e74a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1cbf442e74a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1cbf442e74a_0_2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1cbf442e74a_0_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dirty="0"/>
              <a:t>ASCCC OERI: https://tinyurl.com/y38w4ctr</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ZTC examples include OER, eBooks or streaming videos that are free to the student but paid for by library, for instance</a:t>
            </a:r>
          </a:p>
          <a:p>
            <a:endParaRPr lang="en-US" dirty="0"/>
          </a:p>
          <a:p>
            <a:r>
              <a:rPr lang="en-US" dirty="0"/>
              <a:t>Michele</a:t>
            </a:r>
          </a:p>
        </p:txBody>
      </p:sp>
    </p:spTree>
    <p:extLst>
      <p:ext uri="{BB962C8B-B14F-4D97-AF65-F5344CB8AC3E}">
        <p14:creationId xmlns:p14="http://schemas.microsoft.com/office/powerpoint/2010/main" val="3272180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dirty="0">
                <a:latin typeface="Calibri"/>
                <a:ea typeface="Calibri"/>
                <a:cs typeface="Calibri"/>
              </a:rPr>
              <a:t>Additional studies:</a:t>
            </a:r>
          </a:p>
          <a:p>
            <a:pPr>
              <a:buNone/>
            </a:pPr>
            <a:r>
              <a:rPr lang="en-US" dirty="0">
                <a:hlinkClick r:id="rId3"/>
              </a:rPr>
              <a:t>https://asccc-oeri.org/oer-graph-sample-course-success-rates-by-ethnicity-sacramento-city-college/</a:t>
            </a:r>
          </a:p>
          <a:p>
            <a:pPr>
              <a:buNone/>
            </a:pPr>
            <a:r>
              <a:rPr lang="en-US" dirty="0">
                <a:hlinkClick r:id="rId4"/>
              </a:rPr>
              <a:t>https://www.cccoer.org/case-studies/how-we-saved-students-2-million-in-4-years/</a:t>
            </a:r>
          </a:p>
          <a:p>
            <a:pPr>
              <a:buNone/>
            </a:pPr>
            <a:r>
              <a:rPr lang="en-US" dirty="0"/>
              <a:t>Michele</a:t>
            </a:r>
          </a:p>
          <a:p>
            <a:pPr>
              <a:buNone/>
            </a:pPr>
            <a:endParaRPr lang="en-US"/>
          </a:p>
        </p:txBody>
      </p:sp>
    </p:spTree>
    <p:extLst>
      <p:ext uri="{BB962C8B-B14F-4D97-AF65-F5344CB8AC3E}">
        <p14:creationId xmlns:p14="http://schemas.microsoft.com/office/powerpoint/2010/main" val="3320721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a:extLst>
            <a:ext uri="{FF2B5EF4-FFF2-40B4-BE49-F238E27FC236}">
              <a16:creationId xmlns:a16="http://schemas.microsoft.com/office/drawing/2014/main" id="{6B0711ED-8921-C827-60CA-69F371EFA432}"/>
            </a:ext>
          </a:extLst>
        </p:cNvPr>
        <p:cNvGrpSpPr/>
        <p:nvPr/>
      </p:nvGrpSpPr>
      <p:grpSpPr>
        <a:xfrm>
          <a:off x="0" y="0"/>
          <a:ext cx="0" cy="0"/>
          <a:chOff x="0" y="0"/>
          <a:chExt cx="0" cy="0"/>
        </a:xfrm>
      </p:grpSpPr>
      <p:sp>
        <p:nvSpPr>
          <p:cNvPr id="168" name="Google Shape;168;g1d6cf1767d8_0_36:notes">
            <a:extLst>
              <a:ext uri="{FF2B5EF4-FFF2-40B4-BE49-F238E27FC236}">
                <a16:creationId xmlns:a16="http://schemas.microsoft.com/office/drawing/2014/main" id="{5602677A-EF23-B8D3-C7BD-2D3AC55AFAB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1d6cf1767d8_0_36:notes">
            <a:extLst>
              <a:ext uri="{FF2B5EF4-FFF2-40B4-BE49-F238E27FC236}">
                <a16:creationId xmlns:a16="http://schemas.microsoft.com/office/drawing/2014/main" id="{28BF34D0-0533-CFAC-2394-C26DE30E665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Ron</a:t>
            </a:r>
            <a:endParaRPr dirty="0"/>
          </a:p>
        </p:txBody>
      </p:sp>
    </p:spTree>
    <p:extLst>
      <p:ext uri="{BB962C8B-B14F-4D97-AF65-F5344CB8AC3E}">
        <p14:creationId xmlns:p14="http://schemas.microsoft.com/office/powerpoint/2010/main" val="2528167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dirty="0">
                <a:latin typeface="Calibri"/>
                <a:ea typeface="Calibri"/>
                <a:cs typeface="Calibri"/>
              </a:rPr>
              <a:t>Ron</a:t>
            </a:r>
          </a:p>
        </p:txBody>
      </p:sp>
    </p:spTree>
    <p:extLst>
      <p:ext uri="{BB962C8B-B14F-4D97-AF65-F5344CB8AC3E}">
        <p14:creationId xmlns:p14="http://schemas.microsoft.com/office/powerpoint/2010/main" val="33728033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br>
              <a:rPr lang="en-US"/>
            </a:br>
            <a:r>
              <a:rPr lang="en-US">
                <a:solidFill>
                  <a:srgbClr val="1F1F1F"/>
                </a:solidFill>
              </a:rPr>
              <a:t>Number of degrees developed, OER </a:t>
            </a:r>
            <a:r>
              <a:rPr lang="en-US" err="1">
                <a:solidFill>
                  <a:srgbClr val="1F1F1F"/>
                </a:solidFill>
              </a:rPr>
              <a:t>created,estimated</a:t>
            </a:r>
            <a:r>
              <a:rPr lang="en-US">
                <a:solidFill>
                  <a:srgbClr val="1F1F1F"/>
                </a:solidFill>
              </a:rPr>
              <a:t> annual student savings, and the number of students completing ZTC programs and accessing OER.</a:t>
            </a:r>
            <a:endParaRPr lang="en-US"/>
          </a:p>
        </p:txBody>
      </p:sp>
    </p:spTree>
    <p:extLst>
      <p:ext uri="{BB962C8B-B14F-4D97-AF65-F5344CB8AC3E}">
        <p14:creationId xmlns:p14="http://schemas.microsoft.com/office/powerpoint/2010/main" val="3469377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dirty="0">
                <a:latin typeface="Calibri"/>
                <a:ea typeface="Calibri"/>
                <a:cs typeface="Calibri"/>
              </a:rPr>
              <a:t>Ron</a:t>
            </a:r>
          </a:p>
        </p:txBody>
      </p:sp>
    </p:spTree>
    <p:extLst>
      <p:ext uri="{BB962C8B-B14F-4D97-AF65-F5344CB8AC3E}">
        <p14:creationId xmlns:p14="http://schemas.microsoft.com/office/powerpoint/2010/main" val="2069242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996630" y="2003888"/>
            <a:ext cx="4523700" cy="11598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cxnSp>
        <p:nvCxnSpPr>
          <p:cNvPr id="11" name="Google Shape;11;p2"/>
          <p:cNvCxnSpPr/>
          <p:nvPr/>
        </p:nvCxnSpPr>
        <p:spPr>
          <a:xfrm>
            <a:off x="-6025" y="3676512"/>
            <a:ext cx="9162000" cy="0"/>
          </a:xfrm>
          <a:prstGeom prst="straightConnector1">
            <a:avLst/>
          </a:prstGeom>
          <a:noFill/>
          <a:ln w="9525" cap="flat" cmpd="sng">
            <a:solidFill>
              <a:srgbClr val="000000"/>
            </a:solidFill>
            <a:prstDash val="solid"/>
            <a:round/>
            <a:headEnd type="none" w="med" len="med"/>
            <a:tailEnd type="none" w="med" len="med"/>
          </a:ln>
        </p:spPr>
      </p:cxnSp>
      <p:sp>
        <p:nvSpPr>
          <p:cNvPr id="12" name="Google Shape;12;p2"/>
          <p:cNvSpPr/>
          <p:nvPr/>
        </p:nvSpPr>
        <p:spPr>
          <a:xfrm>
            <a:off x="1117950" y="3393000"/>
            <a:ext cx="567000" cy="567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letely blank">
  <p:cSld name="BLANK_1">
    <p:spTree>
      <p:nvGrpSpPr>
        <p:cNvPr id="1" name="Shape 65"/>
        <p:cNvGrpSpPr/>
        <p:nvPr/>
      </p:nvGrpSpPr>
      <p:grpSpPr>
        <a:xfrm>
          <a:off x="0" y="0"/>
          <a:ext cx="0" cy="0"/>
          <a:chOff x="0" y="0"/>
          <a:chExt cx="0" cy="0"/>
        </a:xfrm>
      </p:grpSpPr>
      <p:sp>
        <p:nvSpPr>
          <p:cNvPr id="66" name="Google Shape;66;p11"/>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1">
  <p:cSld name="TITLE_1_2">
    <p:spTree>
      <p:nvGrpSpPr>
        <p:cNvPr id="1" name="Shape 67"/>
        <p:cNvGrpSpPr/>
        <p:nvPr/>
      </p:nvGrpSpPr>
      <p:grpSpPr>
        <a:xfrm>
          <a:off x="0" y="0"/>
          <a:ext cx="0" cy="0"/>
          <a:chOff x="0" y="0"/>
          <a:chExt cx="0" cy="0"/>
        </a:xfrm>
      </p:grpSpPr>
      <p:sp>
        <p:nvSpPr>
          <p:cNvPr id="68" name="Google Shape;68;p12"/>
          <p:cNvSpPr txBox="1">
            <a:spLocks noGrp="1"/>
          </p:cNvSpPr>
          <p:nvPr>
            <p:ph type="ctrTitle"/>
          </p:nvPr>
        </p:nvSpPr>
        <p:spPr>
          <a:xfrm>
            <a:off x="996630" y="2003888"/>
            <a:ext cx="45237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cxnSp>
        <p:nvCxnSpPr>
          <p:cNvPr id="69" name="Google Shape;69;p12"/>
          <p:cNvCxnSpPr/>
          <p:nvPr/>
        </p:nvCxnSpPr>
        <p:spPr>
          <a:xfrm>
            <a:off x="-6025" y="3676512"/>
            <a:ext cx="9162000" cy="0"/>
          </a:xfrm>
          <a:prstGeom prst="straightConnector1">
            <a:avLst/>
          </a:prstGeom>
          <a:noFill/>
          <a:ln w="9525" cap="flat" cmpd="sng">
            <a:solidFill>
              <a:srgbClr val="000000"/>
            </a:solidFill>
            <a:prstDash val="solid"/>
            <a:round/>
            <a:headEnd type="none" w="med" len="med"/>
            <a:tailEnd type="none" w="med" len="med"/>
          </a:ln>
        </p:spPr>
      </p:cxnSp>
      <p:sp>
        <p:nvSpPr>
          <p:cNvPr id="70" name="Google Shape;70;p12"/>
          <p:cNvSpPr/>
          <p:nvPr/>
        </p:nvSpPr>
        <p:spPr>
          <a:xfrm>
            <a:off x="1117950" y="3393000"/>
            <a:ext cx="567000" cy="567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_2">
  <p:cSld name="TITLE_2">
    <p:spTree>
      <p:nvGrpSpPr>
        <p:cNvPr id="1" name="Shape 71"/>
        <p:cNvGrpSpPr/>
        <p:nvPr/>
      </p:nvGrpSpPr>
      <p:grpSpPr>
        <a:xfrm>
          <a:off x="0" y="0"/>
          <a:ext cx="0" cy="0"/>
          <a:chOff x="0" y="0"/>
          <a:chExt cx="0" cy="0"/>
        </a:xfrm>
      </p:grpSpPr>
      <p:sp>
        <p:nvSpPr>
          <p:cNvPr id="72" name="Google Shape;72;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73" name="Google Shape;73;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60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4" name="Google Shape;74;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_AND_BODY_1">
  <p:cSld name="TITLE_AND_BODY_1">
    <p:spTree>
      <p:nvGrpSpPr>
        <p:cNvPr id="1" name="Shape 75"/>
        <p:cNvGrpSpPr/>
        <p:nvPr/>
      </p:nvGrpSpPr>
      <p:grpSpPr>
        <a:xfrm>
          <a:off x="0" y="0"/>
          <a:ext cx="0" cy="0"/>
          <a:chOff x="0" y="0"/>
          <a:chExt cx="0" cy="0"/>
        </a:xfrm>
      </p:grpSpPr>
      <p:sp>
        <p:nvSpPr>
          <p:cNvPr id="76" name="Google Shape;76;p14"/>
          <p:cNvSpPr txBox="1">
            <a:spLocks noGrp="1"/>
          </p:cNvSpPr>
          <p:nvPr>
            <p:ph type="title"/>
          </p:nvPr>
        </p:nvSpPr>
        <p:spPr>
          <a:xfrm>
            <a:off x="311700" y="445025"/>
            <a:ext cx="85206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77" name="Google Shape;77;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81000" rtl="0">
              <a:spcBef>
                <a:spcPts val="600"/>
              </a:spcBef>
              <a:spcAft>
                <a:spcPts val="0"/>
              </a:spcAft>
              <a:buSzPts val="2400"/>
              <a:buChar char="◉"/>
              <a:defRPr/>
            </a:lvl1pPr>
            <a:lvl2pPr marL="914400" lvl="1" indent="-355600" rtl="0">
              <a:spcBef>
                <a:spcPts val="0"/>
              </a:spcBef>
              <a:spcAft>
                <a:spcPts val="0"/>
              </a:spcAft>
              <a:buSzPts val="2000"/>
              <a:buChar char="○"/>
              <a:defRPr/>
            </a:lvl2pPr>
            <a:lvl3pPr marL="1371600" lvl="2" indent="-355600" rtl="0">
              <a:spcBef>
                <a:spcPts val="0"/>
              </a:spcBef>
              <a:spcAft>
                <a:spcPts val="0"/>
              </a:spcAft>
              <a:buSzPts val="20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78" name="Google Shape;78;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_3">
  <p:cSld name="TITLE_3">
    <p:spTree>
      <p:nvGrpSpPr>
        <p:cNvPr id="1" name="Shape 79"/>
        <p:cNvGrpSpPr/>
        <p:nvPr/>
      </p:nvGrpSpPr>
      <p:grpSpPr>
        <a:xfrm>
          <a:off x="0" y="0"/>
          <a:ext cx="0" cy="0"/>
          <a:chOff x="0" y="0"/>
          <a:chExt cx="0" cy="0"/>
        </a:xfrm>
      </p:grpSpPr>
      <p:sp>
        <p:nvSpPr>
          <p:cNvPr id="80" name="Google Shape;80;p15"/>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81" name="Google Shape;81;p15"/>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60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82" name="Google Shape;82;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3"/>
        <p:cNvGrpSpPr/>
        <p:nvPr/>
      </p:nvGrpSpPr>
      <p:grpSpPr>
        <a:xfrm>
          <a:off x="0" y="0"/>
          <a:ext cx="0" cy="0"/>
          <a:chOff x="0" y="0"/>
          <a:chExt cx="0" cy="0"/>
        </a:xfrm>
      </p:grpSpPr>
      <p:sp>
        <p:nvSpPr>
          <p:cNvPr id="14" name="Google Shape;14;p3"/>
          <p:cNvSpPr txBox="1">
            <a:spLocks noGrp="1"/>
          </p:cNvSpPr>
          <p:nvPr>
            <p:ph type="subTitle" idx="1"/>
          </p:nvPr>
        </p:nvSpPr>
        <p:spPr>
          <a:xfrm>
            <a:off x="2022300" y="2815923"/>
            <a:ext cx="5591400" cy="784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1400"/>
              <a:buNone/>
              <a:defRPr sz="1400">
                <a:highlight>
                  <a:schemeClr val="accent1"/>
                </a:highlight>
              </a:defRPr>
            </a:lvl1pPr>
            <a:lvl2pPr lvl="1" rtl="0">
              <a:spcBef>
                <a:spcPts val="0"/>
              </a:spcBef>
              <a:spcAft>
                <a:spcPts val="0"/>
              </a:spcAft>
              <a:buClr>
                <a:schemeClr val="dk2"/>
              </a:buClr>
              <a:buSzPts val="1400"/>
              <a:buNone/>
              <a:defRPr sz="1400">
                <a:solidFill>
                  <a:schemeClr val="dk2"/>
                </a:solidFill>
                <a:highlight>
                  <a:schemeClr val="accent1"/>
                </a:highlight>
              </a:defRPr>
            </a:lvl2pPr>
            <a:lvl3pPr lvl="2" rtl="0">
              <a:spcBef>
                <a:spcPts val="0"/>
              </a:spcBef>
              <a:spcAft>
                <a:spcPts val="0"/>
              </a:spcAft>
              <a:buClr>
                <a:schemeClr val="dk2"/>
              </a:buClr>
              <a:buSzPts val="1400"/>
              <a:buNone/>
              <a:defRPr sz="1400">
                <a:solidFill>
                  <a:schemeClr val="dk2"/>
                </a:solidFill>
                <a:highlight>
                  <a:schemeClr val="accent1"/>
                </a:highlight>
              </a:defRPr>
            </a:lvl3pPr>
            <a:lvl4pPr lvl="3" rtl="0">
              <a:spcBef>
                <a:spcPts val="0"/>
              </a:spcBef>
              <a:spcAft>
                <a:spcPts val="0"/>
              </a:spcAft>
              <a:buClr>
                <a:schemeClr val="dk2"/>
              </a:buClr>
              <a:buSzPts val="1400"/>
              <a:buNone/>
              <a:defRPr sz="1400">
                <a:solidFill>
                  <a:schemeClr val="dk2"/>
                </a:solidFill>
                <a:highlight>
                  <a:schemeClr val="accent1"/>
                </a:highlight>
              </a:defRPr>
            </a:lvl4pPr>
            <a:lvl5pPr lvl="4" rtl="0">
              <a:spcBef>
                <a:spcPts val="0"/>
              </a:spcBef>
              <a:spcAft>
                <a:spcPts val="0"/>
              </a:spcAft>
              <a:buClr>
                <a:schemeClr val="dk2"/>
              </a:buClr>
              <a:buSzPts val="1400"/>
              <a:buNone/>
              <a:defRPr sz="1400">
                <a:solidFill>
                  <a:schemeClr val="dk2"/>
                </a:solidFill>
                <a:highlight>
                  <a:schemeClr val="accent1"/>
                </a:highlight>
              </a:defRPr>
            </a:lvl5pPr>
            <a:lvl6pPr lvl="5" rtl="0">
              <a:spcBef>
                <a:spcPts val="0"/>
              </a:spcBef>
              <a:spcAft>
                <a:spcPts val="0"/>
              </a:spcAft>
              <a:buClr>
                <a:schemeClr val="dk2"/>
              </a:buClr>
              <a:buSzPts val="1400"/>
              <a:buNone/>
              <a:defRPr sz="1400">
                <a:solidFill>
                  <a:schemeClr val="dk2"/>
                </a:solidFill>
                <a:highlight>
                  <a:schemeClr val="accent1"/>
                </a:highlight>
              </a:defRPr>
            </a:lvl6pPr>
            <a:lvl7pPr lvl="6" rtl="0">
              <a:spcBef>
                <a:spcPts val="0"/>
              </a:spcBef>
              <a:spcAft>
                <a:spcPts val="0"/>
              </a:spcAft>
              <a:buClr>
                <a:schemeClr val="dk2"/>
              </a:buClr>
              <a:buSzPts val="1400"/>
              <a:buNone/>
              <a:defRPr sz="1400">
                <a:solidFill>
                  <a:schemeClr val="dk2"/>
                </a:solidFill>
                <a:highlight>
                  <a:schemeClr val="accent1"/>
                </a:highlight>
              </a:defRPr>
            </a:lvl7pPr>
            <a:lvl8pPr lvl="7" rtl="0">
              <a:spcBef>
                <a:spcPts val="0"/>
              </a:spcBef>
              <a:spcAft>
                <a:spcPts val="0"/>
              </a:spcAft>
              <a:buClr>
                <a:schemeClr val="dk2"/>
              </a:buClr>
              <a:buSzPts val="1400"/>
              <a:buNone/>
              <a:defRPr sz="1400">
                <a:solidFill>
                  <a:schemeClr val="dk2"/>
                </a:solidFill>
                <a:highlight>
                  <a:schemeClr val="accent1"/>
                </a:highlight>
              </a:defRPr>
            </a:lvl8pPr>
            <a:lvl9pPr lvl="8" rtl="0">
              <a:spcBef>
                <a:spcPts val="0"/>
              </a:spcBef>
              <a:spcAft>
                <a:spcPts val="0"/>
              </a:spcAft>
              <a:buClr>
                <a:schemeClr val="dk2"/>
              </a:buClr>
              <a:buSzPts val="1400"/>
              <a:buNone/>
              <a:defRPr sz="1400">
                <a:solidFill>
                  <a:schemeClr val="dk2"/>
                </a:solidFill>
                <a:highlight>
                  <a:schemeClr val="accent1"/>
                </a:highlight>
              </a:defRPr>
            </a:lvl9pPr>
          </a:lstStyle>
          <a:p>
            <a:endParaRPr/>
          </a:p>
        </p:txBody>
      </p:sp>
      <p:cxnSp>
        <p:nvCxnSpPr>
          <p:cNvPr id="15" name="Google Shape;15;p3"/>
          <p:cNvCxnSpPr/>
          <p:nvPr/>
        </p:nvCxnSpPr>
        <p:spPr>
          <a:xfrm>
            <a:off x="-6025" y="2571762"/>
            <a:ext cx="1984500" cy="0"/>
          </a:xfrm>
          <a:prstGeom prst="straightConnector1">
            <a:avLst/>
          </a:prstGeom>
          <a:noFill/>
          <a:ln w="9525" cap="flat" cmpd="sng">
            <a:solidFill>
              <a:srgbClr val="CCCCCC"/>
            </a:solidFill>
            <a:prstDash val="solid"/>
            <a:round/>
            <a:headEnd type="none" w="med" len="med"/>
            <a:tailEnd type="none" w="med" len="med"/>
          </a:ln>
        </p:spPr>
      </p:cxnSp>
      <p:sp>
        <p:nvSpPr>
          <p:cNvPr id="16" name="Google Shape;16;p3"/>
          <p:cNvSpPr/>
          <p:nvPr/>
        </p:nvSpPr>
        <p:spPr>
          <a:xfrm>
            <a:off x="1117950" y="2288250"/>
            <a:ext cx="567000" cy="567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ctrTitle"/>
          </p:nvPr>
        </p:nvSpPr>
        <p:spPr>
          <a:xfrm>
            <a:off x="2022225" y="1693523"/>
            <a:ext cx="37878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cxnSp>
        <p:nvCxnSpPr>
          <p:cNvPr id="18" name="Google Shape;18;p3"/>
          <p:cNvCxnSpPr/>
          <p:nvPr/>
        </p:nvCxnSpPr>
        <p:spPr>
          <a:xfrm>
            <a:off x="5898975" y="2571750"/>
            <a:ext cx="3251100" cy="0"/>
          </a:xfrm>
          <a:prstGeom prst="straightConnector1">
            <a:avLst/>
          </a:prstGeom>
          <a:noFill/>
          <a:ln w="9525" cap="flat" cmpd="sng">
            <a:solidFill>
              <a:srgbClr val="CCCCCC"/>
            </a:solidFill>
            <a:prstDash val="solid"/>
            <a:round/>
            <a:headEnd type="none" w="med" len="med"/>
            <a:tailEnd type="none" w="med" len="med"/>
          </a:ln>
        </p:spPr>
      </p:cxnSp>
      <p:sp>
        <p:nvSpPr>
          <p:cNvPr id="19" name="Google Shape;19;p3"/>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0"/>
        <p:cNvGrpSpPr/>
        <p:nvPr/>
      </p:nvGrpSpPr>
      <p:grpSpPr>
        <a:xfrm>
          <a:off x="0" y="0"/>
          <a:ext cx="0" cy="0"/>
          <a:chOff x="0" y="0"/>
          <a:chExt cx="0" cy="0"/>
        </a:xfrm>
      </p:grpSpPr>
      <p:sp>
        <p:nvSpPr>
          <p:cNvPr id="21" name="Google Shape;21;p4"/>
          <p:cNvSpPr txBox="1">
            <a:spLocks noGrp="1"/>
          </p:cNvSpPr>
          <p:nvPr>
            <p:ph type="body" idx="1"/>
          </p:nvPr>
        </p:nvSpPr>
        <p:spPr>
          <a:xfrm>
            <a:off x="2105050" y="2238000"/>
            <a:ext cx="4933800" cy="819900"/>
          </a:xfrm>
          <a:prstGeom prst="rect">
            <a:avLst/>
          </a:prstGeom>
        </p:spPr>
        <p:txBody>
          <a:bodyPr spcFirstLastPara="1" wrap="square" lIns="91425" tIns="91425" rIns="91425" bIns="91425" anchor="b" anchorCtr="0">
            <a:noAutofit/>
          </a:bodyPr>
          <a:lstStyle>
            <a:lvl1pPr marL="457200" lvl="0" indent="-381000" algn="ctr" rtl="0">
              <a:spcBef>
                <a:spcPts val="600"/>
              </a:spcBef>
              <a:spcAft>
                <a:spcPts val="0"/>
              </a:spcAft>
              <a:buSzPts val="2400"/>
              <a:buFont typeface="Lora"/>
              <a:buChar char="◉"/>
              <a:defRPr sz="2400" i="1">
                <a:latin typeface="Lora"/>
                <a:ea typeface="Lora"/>
                <a:cs typeface="Lora"/>
                <a:sym typeface="Lora"/>
              </a:defRPr>
            </a:lvl1pPr>
            <a:lvl2pPr marL="914400" lvl="1" indent="-355600" algn="ctr" rtl="0">
              <a:spcBef>
                <a:spcPts val="0"/>
              </a:spcBef>
              <a:spcAft>
                <a:spcPts val="0"/>
              </a:spcAft>
              <a:buSzPts val="2000"/>
              <a:buFont typeface="Lora"/>
              <a:buChar char="○"/>
              <a:defRPr i="1">
                <a:latin typeface="Lora"/>
                <a:ea typeface="Lora"/>
                <a:cs typeface="Lora"/>
                <a:sym typeface="Lora"/>
              </a:defRPr>
            </a:lvl2pPr>
            <a:lvl3pPr marL="1371600" lvl="2" indent="-355600" algn="ctr" rtl="0">
              <a:spcBef>
                <a:spcPts val="0"/>
              </a:spcBef>
              <a:spcAft>
                <a:spcPts val="0"/>
              </a:spcAft>
              <a:buSzPts val="2000"/>
              <a:buFont typeface="Lora"/>
              <a:buChar char="■"/>
              <a:defRPr i="1">
                <a:latin typeface="Lora"/>
                <a:ea typeface="Lora"/>
                <a:cs typeface="Lora"/>
                <a:sym typeface="Lora"/>
              </a:defRPr>
            </a:lvl3pPr>
            <a:lvl4pPr marL="1828800" lvl="3" indent="-381000" algn="ctr" rtl="0">
              <a:spcBef>
                <a:spcPts val="0"/>
              </a:spcBef>
              <a:spcAft>
                <a:spcPts val="0"/>
              </a:spcAft>
              <a:buSzPts val="2400"/>
              <a:buFont typeface="Lora"/>
              <a:buChar char="●"/>
              <a:defRPr sz="2400" i="1">
                <a:latin typeface="Lora"/>
                <a:ea typeface="Lora"/>
                <a:cs typeface="Lora"/>
                <a:sym typeface="Lora"/>
              </a:defRPr>
            </a:lvl4pPr>
            <a:lvl5pPr marL="2286000" lvl="4" indent="-381000" algn="ctr" rtl="0">
              <a:spcBef>
                <a:spcPts val="0"/>
              </a:spcBef>
              <a:spcAft>
                <a:spcPts val="0"/>
              </a:spcAft>
              <a:buSzPts val="2400"/>
              <a:buFont typeface="Lora"/>
              <a:buChar char="○"/>
              <a:defRPr sz="2400" i="1">
                <a:latin typeface="Lora"/>
                <a:ea typeface="Lora"/>
                <a:cs typeface="Lora"/>
                <a:sym typeface="Lora"/>
              </a:defRPr>
            </a:lvl5pPr>
            <a:lvl6pPr marL="2743200" lvl="5" indent="-381000" algn="ctr" rtl="0">
              <a:spcBef>
                <a:spcPts val="0"/>
              </a:spcBef>
              <a:spcAft>
                <a:spcPts val="0"/>
              </a:spcAft>
              <a:buSzPts val="2400"/>
              <a:buFont typeface="Lora"/>
              <a:buChar char="■"/>
              <a:defRPr sz="2400" i="1">
                <a:latin typeface="Lora"/>
                <a:ea typeface="Lora"/>
                <a:cs typeface="Lora"/>
                <a:sym typeface="Lora"/>
              </a:defRPr>
            </a:lvl6pPr>
            <a:lvl7pPr marL="3200400" lvl="6" indent="-381000" algn="ctr" rtl="0">
              <a:spcBef>
                <a:spcPts val="0"/>
              </a:spcBef>
              <a:spcAft>
                <a:spcPts val="0"/>
              </a:spcAft>
              <a:buSzPts val="2400"/>
              <a:buFont typeface="Lora"/>
              <a:buChar char="●"/>
              <a:defRPr sz="2400" i="1">
                <a:latin typeface="Lora"/>
                <a:ea typeface="Lora"/>
                <a:cs typeface="Lora"/>
                <a:sym typeface="Lora"/>
              </a:defRPr>
            </a:lvl7pPr>
            <a:lvl8pPr marL="3657600" lvl="7" indent="-381000" algn="ctr" rtl="0">
              <a:spcBef>
                <a:spcPts val="0"/>
              </a:spcBef>
              <a:spcAft>
                <a:spcPts val="0"/>
              </a:spcAft>
              <a:buSzPts val="2400"/>
              <a:buFont typeface="Lora"/>
              <a:buChar char="○"/>
              <a:defRPr sz="2400" i="1">
                <a:latin typeface="Lora"/>
                <a:ea typeface="Lora"/>
                <a:cs typeface="Lora"/>
                <a:sym typeface="Lora"/>
              </a:defRPr>
            </a:lvl8pPr>
            <a:lvl9pPr marL="4114800" lvl="8" indent="-381000" algn="ctr">
              <a:spcBef>
                <a:spcPts val="0"/>
              </a:spcBef>
              <a:spcAft>
                <a:spcPts val="0"/>
              </a:spcAft>
              <a:buSzPts val="2400"/>
              <a:buFont typeface="Lora"/>
              <a:buChar char="■"/>
              <a:defRPr sz="2400" i="1">
                <a:latin typeface="Lora"/>
                <a:ea typeface="Lora"/>
                <a:cs typeface="Lora"/>
                <a:sym typeface="Lora"/>
              </a:defRPr>
            </a:lvl9pPr>
          </a:lstStyle>
          <a:p>
            <a:endParaRPr/>
          </a:p>
        </p:txBody>
      </p:sp>
      <p:cxnSp>
        <p:nvCxnSpPr>
          <p:cNvPr id="22" name="Google Shape;22;p4"/>
          <p:cNvCxnSpPr/>
          <p:nvPr/>
        </p:nvCxnSpPr>
        <p:spPr>
          <a:xfrm>
            <a:off x="4584075" y="3676500"/>
            <a:ext cx="0" cy="1480500"/>
          </a:xfrm>
          <a:prstGeom prst="straightConnector1">
            <a:avLst/>
          </a:prstGeom>
          <a:noFill/>
          <a:ln w="9525" cap="flat" cmpd="sng">
            <a:solidFill>
              <a:srgbClr val="CCCCCC"/>
            </a:solidFill>
            <a:prstDash val="solid"/>
            <a:round/>
            <a:headEnd type="none" w="med" len="med"/>
            <a:tailEnd type="none" w="med" len="med"/>
          </a:ln>
        </p:spPr>
      </p:cxnSp>
      <p:sp>
        <p:nvSpPr>
          <p:cNvPr id="23" name="Google Shape;23;p4"/>
          <p:cNvSpPr/>
          <p:nvPr/>
        </p:nvSpPr>
        <p:spPr>
          <a:xfrm>
            <a:off x="4288500" y="3393000"/>
            <a:ext cx="567000" cy="567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4"/>
          <p:cNvSpPr txBox="1"/>
          <p:nvPr/>
        </p:nvSpPr>
        <p:spPr>
          <a:xfrm>
            <a:off x="3593400" y="3412652"/>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a:latin typeface="Lora"/>
                <a:ea typeface="Lora"/>
                <a:cs typeface="Lora"/>
                <a:sym typeface="Lora"/>
              </a:rPr>
              <a:t>“</a:t>
            </a:r>
            <a:endParaRPr sz="3600" b="1">
              <a:latin typeface="Lora"/>
              <a:ea typeface="Lora"/>
              <a:cs typeface="Lora"/>
              <a:sym typeface="Lora"/>
            </a:endParaRPr>
          </a:p>
        </p:txBody>
      </p:sp>
      <p:sp>
        <p:nvSpPr>
          <p:cNvPr id="25" name="Google Shape;25;p4"/>
          <p:cNvSpPr txBox="1">
            <a:spLocks noGrp="1"/>
          </p:cNvSpPr>
          <p:nvPr>
            <p:ph type="sldNum" idx="12"/>
          </p:nvPr>
        </p:nvSpPr>
        <p:spPr>
          <a:xfrm>
            <a:off x="4297650" y="1"/>
            <a:ext cx="548700" cy="393600"/>
          </a:xfrm>
          <a:prstGeom prst="rect">
            <a:avLst/>
          </a:prstGeom>
        </p:spPr>
        <p:txBody>
          <a:bodyPr spcFirstLastPara="1" wrap="square" lIns="91425" tIns="91425" rIns="91425" bIns="91425" anchor="t" anchorCtr="0">
            <a:noAutofit/>
          </a:bodyPr>
          <a:lstStyle>
            <a:lvl1pPr lvl="0" algn="ctr" rtl="0">
              <a:buNone/>
              <a:defRPr>
                <a:latin typeface="Lora"/>
                <a:ea typeface="Lora"/>
                <a:cs typeface="Lora"/>
                <a:sym typeface="Lora"/>
              </a:defRPr>
            </a:lvl1pPr>
            <a:lvl2pPr lvl="1" algn="ctr" rtl="0">
              <a:buNone/>
              <a:defRPr>
                <a:latin typeface="Lora"/>
                <a:ea typeface="Lora"/>
                <a:cs typeface="Lora"/>
                <a:sym typeface="Lora"/>
              </a:defRPr>
            </a:lvl2pPr>
            <a:lvl3pPr lvl="2" algn="ctr" rtl="0">
              <a:buNone/>
              <a:defRPr>
                <a:latin typeface="Lora"/>
                <a:ea typeface="Lora"/>
                <a:cs typeface="Lora"/>
                <a:sym typeface="Lora"/>
              </a:defRPr>
            </a:lvl3pPr>
            <a:lvl4pPr lvl="3" algn="ctr" rtl="0">
              <a:buNone/>
              <a:defRPr>
                <a:latin typeface="Lora"/>
                <a:ea typeface="Lora"/>
                <a:cs typeface="Lora"/>
                <a:sym typeface="Lora"/>
              </a:defRPr>
            </a:lvl4pPr>
            <a:lvl5pPr lvl="4" algn="ctr" rtl="0">
              <a:buNone/>
              <a:defRPr>
                <a:latin typeface="Lora"/>
                <a:ea typeface="Lora"/>
                <a:cs typeface="Lora"/>
                <a:sym typeface="Lora"/>
              </a:defRPr>
            </a:lvl5pPr>
            <a:lvl6pPr lvl="5" algn="ctr" rtl="0">
              <a:buNone/>
              <a:defRPr>
                <a:latin typeface="Lora"/>
                <a:ea typeface="Lora"/>
                <a:cs typeface="Lora"/>
                <a:sym typeface="Lora"/>
              </a:defRPr>
            </a:lvl6pPr>
            <a:lvl7pPr lvl="6" algn="ctr" rtl="0">
              <a:buNone/>
              <a:defRPr>
                <a:latin typeface="Lora"/>
                <a:ea typeface="Lora"/>
                <a:cs typeface="Lora"/>
                <a:sym typeface="Lora"/>
              </a:defRPr>
            </a:lvl7pPr>
            <a:lvl8pPr lvl="7" algn="ctr" rtl="0">
              <a:buNone/>
              <a:defRPr>
                <a:latin typeface="Lora"/>
                <a:ea typeface="Lora"/>
                <a:cs typeface="Lora"/>
                <a:sym typeface="Lora"/>
              </a:defRPr>
            </a:lvl8pPr>
            <a:lvl9pPr lvl="8" algn="ctr" rtl="0">
              <a:buNone/>
              <a:defRPr>
                <a:latin typeface="Lora"/>
                <a:ea typeface="Lora"/>
                <a:cs typeface="Lora"/>
                <a:sym typeface="Lora"/>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6"/>
        <p:cNvGrpSpPr/>
        <p:nvPr/>
      </p:nvGrpSpPr>
      <p:grpSpPr>
        <a:xfrm>
          <a:off x="0" y="0"/>
          <a:ext cx="0" cy="0"/>
          <a:chOff x="0" y="0"/>
          <a:chExt cx="0" cy="0"/>
        </a:xfrm>
      </p:grpSpPr>
      <p:cxnSp>
        <p:nvCxnSpPr>
          <p:cNvPr id="27" name="Google Shape;27;p5"/>
          <p:cNvCxnSpPr/>
          <p:nvPr/>
        </p:nvCxnSpPr>
        <p:spPr>
          <a:xfrm>
            <a:off x="0" y="1131725"/>
            <a:ext cx="1375800" cy="0"/>
          </a:xfrm>
          <a:prstGeom prst="straightConnector1">
            <a:avLst/>
          </a:prstGeom>
          <a:noFill/>
          <a:ln w="9525" cap="flat" cmpd="sng">
            <a:solidFill>
              <a:srgbClr val="CCCCCC"/>
            </a:solidFill>
            <a:prstDash val="solid"/>
            <a:round/>
            <a:headEnd type="none" w="med" len="med"/>
            <a:tailEnd type="none" w="med" len="med"/>
          </a:ln>
        </p:spPr>
      </p:cxnSp>
      <p:sp>
        <p:nvSpPr>
          <p:cNvPr id="28" name="Google Shape;28;p5"/>
          <p:cNvSpPr/>
          <p:nvPr/>
        </p:nvSpPr>
        <p:spPr>
          <a:xfrm>
            <a:off x="817475" y="928767"/>
            <a:ext cx="405900" cy="405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5"/>
          <p:cNvSpPr txBox="1">
            <a:spLocks noGrp="1"/>
          </p:cNvSpPr>
          <p:nvPr>
            <p:ph type="title"/>
          </p:nvPr>
        </p:nvSpPr>
        <p:spPr>
          <a:xfrm>
            <a:off x="1381250" y="896112"/>
            <a:ext cx="3878400" cy="435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Font typeface="Lora"/>
              <a:buNone/>
              <a:defRPr sz="2000" b="1">
                <a:latin typeface="Lora"/>
                <a:ea typeface="Lora"/>
                <a:cs typeface="Lora"/>
                <a:sym typeface="Lora"/>
              </a:defRPr>
            </a:lvl1pPr>
            <a:lvl2pPr lvl="1" rtl="0">
              <a:spcBef>
                <a:spcPts val="0"/>
              </a:spcBef>
              <a:spcAft>
                <a:spcPts val="0"/>
              </a:spcAft>
              <a:buSzPts val="2000"/>
              <a:buFont typeface="Lora"/>
              <a:buNone/>
              <a:defRPr sz="2000" b="1">
                <a:highlight>
                  <a:srgbClr val="FFFFFF"/>
                </a:highlight>
                <a:latin typeface="Lora"/>
                <a:ea typeface="Lora"/>
                <a:cs typeface="Lora"/>
                <a:sym typeface="Lora"/>
              </a:defRPr>
            </a:lvl2pPr>
            <a:lvl3pPr lvl="2" rtl="0">
              <a:spcBef>
                <a:spcPts val="0"/>
              </a:spcBef>
              <a:spcAft>
                <a:spcPts val="0"/>
              </a:spcAft>
              <a:buSzPts val="2000"/>
              <a:buFont typeface="Lora"/>
              <a:buNone/>
              <a:defRPr sz="2000" b="1">
                <a:highlight>
                  <a:srgbClr val="FFFFFF"/>
                </a:highlight>
                <a:latin typeface="Lora"/>
                <a:ea typeface="Lora"/>
                <a:cs typeface="Lora"/>
                <a:sym typeface="Lora"/>
              </a:defRPr>
            </a:lvl3pPr>
            <a:lvl4pPr lvl="3" rtl="0">
              <a:spcBef>
                <a:spcPts val="0"/>
              </a:spcBef>
              <a:spcAft>
                <a:spcPts val="0"/>
              </a:spcAft>
              <a:buSzPts val="2000"/>
              <a:buFont typeface="Lora"/>
              <a:buNone/>
              <a:defRPr sz="2000" b="1">
                <a:highlight>
                  <a:srgbClr val="FFFFFF"/>
                </a:highlight>
                <a:latin typeface="Lora"/>
                <a:ea typeface="Lora"/>
                <a:cs typeface="Lora"/>
                <a:sym typeface="Lora"/>
              </a:defRPr>
            </a:lvl4pPr>
            <a:lvl5pPr lvl="4" rtl="0">
              <a:spcBef>
                <a:spcPts val="0"/>
              </a:spcBef>
              <a:spcAft>
                <a:spcPts val="0"/>
              </a:spcAft>
              <a:buSzPts val="2000"/>
              <a:buFont typeface="Lora"/>
              <a:buNone/>
              <a:defRPr sz="2000" b="1">
                <a:highlight>
                  <a:srgbClr val="FFFFFF"/>
                </a:highlight>
                <a:latin typeface="Lora"/>
                <a:ea typeface="Lora"/>
                <a:cs typeface="Lora"/>
                <a:sym typeface="Lora"/>
              </a:defRPr>
            </a:lvl5pPr>
            <a:lvl6pPr lvl="5" rtl="0">
              <a:spcBef>
                <a:spcPts val="0"/>
              </a:spcBef>
              <a:spcAft>
                <a:spcPts val="0"/>
              </a:spcAft>
              <a:buSzPts val="2000"/>
              <a:buFont typeface="Lora"/>
              <a:buNone/>
              <a:defRPr sz="2000" b="1">
                <a:highlight>
                  <a:srgbClr val="FFFFFF"/>
                </a:highlight>
                <a:latin typeface="Lora"/>
                <a:ea typeface="Lora"/>
                <a:cs typeface="Lora"/>
                <a:sym typeface="Lora"/>
              </a:defRPr>
            </a:lvl6pPr>
            <a:lvl7pPr lvl="6" rtl="0">
              <a:spcBef>
                <a:spcPts val="0"/>
              </a:spcBef>
              <a:spcAft>
                <a:spcPts val="0"/>
              </a:spcAft>
              <a:buSzPts val="2000"/>
              <a:buFont typeface="Lora"/>
              <a:buNone/>
              <a:defRPr sz="2000" b="1">
                <a:highlight>
                  <a:srgbClr val="FFFFFF"/>
                </a:highlight>
                <a:latin typeface="Lora"/>
                <a:ea typeface="Lora"/>
                <a:cs typeface="Lora"/>
                <a:sym typeface="Lora"/>
              </a:defRPr>
            </a:lvl7pPr>
            <a:lvl8pPr lvl="7" rtl="0">
              <a:spcBef>
                <a:spcPts val="0"/>
              </a:spcBef>
              <a:spcAft>
                <a:spcPts val="0"/>
              </a:spcAft>
              <a:buSzPts val="2000"/>
              <a:buFont typeface="Lora"/>
              <a:buNone/>
              <a:defRPr sz="2000" b="1">
                <a:highlight>
                  <a:srgbClr val="FFFFFF"/>
                </a:highlight>
                <a:latin typeface="Lora"/>
                <a:ea typeface="Lora"/>
                <a:cs typeface="Lora"/>
                <a:sym typeface="Lora"/>
              </a:defRPr>
            </a:lvl8pPr>
            <a:lvl9pPr lvl="8" rtl="0">
              <a:spcBef>
                <a:spcPts val="0"/>
              </a:spcBef>
              <a:spcAft>
                <a:spcPts val="0"/>
              </a:spcAft>
              <a:buSzPts val="2000"/>
              <a:buFont typeface="Lora"/>
              <a:buNone/>
              <a:defRPr sz="2000" b="1">
                <a:highlight>
                  <a:srgbClr val="FFFFFF"/>
                </a:highlight>
                <a:latin typeface="Lora"/>
                <a:ea typeface="Lora"/>
                <a:cs typeface="Lora"/>
                <a:sym typeface="Lora"/>
              </a:defRPr>
            </a:lvl9pPr>
          </a:lstStyle>
          <a:p>
            <a:endParaRPr/>
          </a:p>
        </p:txBody>
      </p:sp>
      <p:sp>
        <p:nvSpPr>
          <p:cNvPr id="30" name="Google Shape;30;p5"/>
          <p:cNvSpPr txBox="1">
            <a:spLocks noGrp="1"/>
          </p:cNvSpPr>
          <p:nvPr>
            <p:ph type="body" idx="1"/>
          </p:nvPr>
        </p:nvSpPr>
        <p:spPr>
          <a:xfrm>
            <a:off x="1381250" y="1616470"/>
            <a:ext cx="6809700" cy="3112200"/>
          </a:xfrm>
          <a:prstGeom prst="rect">
            <a:avLst/>
          </a:prstGeom>
        </p:spPr>
        <p:txBody>
          <a:bodyPr spcFirstLastPara="1" wrap="square" lIns="91425" tIns="91425" rIns="91425" bIns="91425" anchor="t" anchorCtr="0">
            <a:noAutofit/>
          </a:bodyPr>
          <a:lstStyle>
            <a:lvl1pPr marL="457200" lvl="0" indent="-381000" rtl="0">
              <a:spcBef>
                <a:spcPts val="600"/>
              </a:spcBef>
              <a:spcAft>
                <a:spcPts val="0"/>
              </a:spcAft>
              <a:buClr>
                <a:srgbClr val="FFCD00"/>
              </a:buClr>
              <a:buSzPts val="2400"/>
              <a:buFont typeface="Quattrocento Sans"/>
              <a:buChar char="◉"/>
              <a:defRPr sz="2400">
                <a:latin typeface="Quattrocento Sans"/>
                <a:ea typeface="Quattrocento Sans"/>
                <a:cs typeface="Quattrocento Sans"/>
                <a:sym typeface="Quattrocento Sans"/>
              </a:defRPr>
            </a:lvl1pPr>
            <a:lvl2pPr marL="914400" lvl="1" indent="-355600" rtl="0">
              <a:spcBef>
                <a:spcPts val="0"/>
              </a:spcBef>
              <a:spcAft>
                <a:spcPts val="0"/>
              </a:spcAft>
              <a:buClr>
                <a:srgbClr val="FFCD00"/>
              </a:buClr>
              <a:buSzPts val="2000"/>
              <a:buFont typeface="Quattrocento Sans"/>
              <a:buChar char="○"/>
              <a:defRPr sz="2000">
                <a:latin typeface="Quattrocento Sans"/>
                <a:ea typeface="Quattrocento Sans"/>
                <a:cs typeface="Quattrocento Sans"/>
                <a:sym typeface="Quattrocento Sans"/>
              </a:defRPr>
            </a:lvl2pPr>
            <a:lvl3pPr marL="1371600" lvl="2" indent="-355600" rtl="0">
              <a:spcBef>
                <a:spcPts val="0"/>
              </a:spcBef>
              <a:spcAft>
                <a:spcPts val="0"/>
              </a:spcAft>
              <a:buClr>
                <a:srgbClr val="FFCD00"/>
              </a:buClr>
              <a:buSzPts val="2000"/>
              <a:buFont typeface="Quattrocento Sans"/>
              <a:buChar char="■"/>
              <a:defRPr sz="2000">
                <a:latin typeface="Quattrocento Sans"/>
                <a:ea typeface="Quattrocento Sans"/>
                <a:cs typeface="Quattrocento Sans"/>
                <a:sym typeface="Quattrocento Sans"/>
              </a:defRPr>
            </a:lvl3pPr>
            <a:lvl4pPr marL="1828800" lvl="3"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4pPr>
            <a:lvl5pPr marL="2286000" lvl="4"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5pPr>
            <a:lvl6pPr marL="2743200" lvl="5"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6pPr>
            <a:lvl7pPr marL="3200400" lvl="6"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7pPr>
            <a:lvl8pPr marL="3657600" lvl="7"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8pPr>
            <a:lvl9pPr marL="4114800" lvl="8"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9pPr>
          </a:lstStyle>
          <a:p>
            <a:endParaRPr/>
          </a:p>
        </p:txBody>
      </p:sp>
      <p:cxnSp>
        <p:nvCxnSpPr>
          <p:cNvPr id="31" name="Google Shape;31;p5"/>
          <p:cNvCxnSpPr/>
          <p:nvPr/>
        </p:nvCxnSpPr>
        <p:spPr>
          <a:xfrm>
            <a:off x="5265650" y="1131725"/>
            <a:ext cx="3878400" cy="0"/>
          </a:xfrm>
          <a:prstGeom prst="straightConnector1">
            <a:avLst/>
          </a:prstGeom>
          <a:noFill/>
          <a:ln w="9525" cap="flat" cmpd="sng">
            <a:solidFill>
              <a:srgbClr val="CCCCCC"/>
            </a:solidFill>
            <a:prstDash val="solid"/>
            <a:round/>
            <a:headEnd type="none" w="med" len="med"/>
            <a:tailEnd type="none" w="med" len="med"/>
          </a:ln>
        </p:spPr>
      </p:cxnSp>
      <p:sp>
        <p:nvSpPr>
          <p:cNvPr id="32" name="Google Shape;32;p5"/>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1381250" y="896112"/>
            <a:ext cx="3878400" cy="4356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35" name="Google Shape;35;p6"/>
          <p:cNvSpPr txBox="1">
            <a:spLocks noGrp="1"/>
          </p:cNvSpPr>
          <p:nvPr>
            <p:ph type="body" idx="1"/>
          </p:nvPr>
        </p:nvSpPr>
        <p:spPr>
          <a:xfrm>
            <a:off x="1381250" y="1618700"/>
            <a:ext cx="3425400" cy="32310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6" name="Google Shape;36;p6"/>
          <p:cNvSpPr txBox="1">
            <a:spLocks noGrp="1"/>
          </p:cNvSpPr>
          <p:nvPr>
            <p:ph type="body" idx="2"/>
          </p:nvPr>
        </p:nvSpPr>
        <p:spPr>
          <a:xfrm>
            <a:off x="5012916" y="1618700"/>
            <a:ext cx="3425400" cy="32310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cxnSp>
        <p:nvCxnSpPr>
          <p:cNvPr id="37" name="Google Shape;37;p6"/>
          <p:cNvCxnSpPr/>
          <p:nvPr/>
        </p:nvCxnSpPr>
        <p:spPr>
          <a:xfrm>
            <a:off x="0" y="1131725"/>
            <a:ext cx="1375800" cy="0"/>
          </a:xfrm>
          <a:prstGeom prst="straightConnector1">
            <a:avLst/>
          </a:prstGeom>
          <a:noFill/>
          <a:ln w="9525" cap="flat" cmpd="sng">
            <a:solidFill>
              <a:srgbClr val="CCCCCC"/>
            </a:solidFill>
            <a:prstDash val="solid"/>
            <a:round/>
            <a:headEnd type="none" w="med" len="med"/>
            <a:tailEnd type="none" w="med" len="med"/>
          </a:ln>
        </p:spPr>
      </p:cxnSp>
      <p:sp>
        <p:nvSpPr>
          <p:cNvPr id="38" name="Google Shape;38;p6"/>
          <p:cNvSpPr/>
          <p:nvPr/>
        </p:nvSpPr>
        <p:spPr>
          <a:xfrm>
            <a:off x="817475" y="928767"/>
            <a:ext cx="405900" cy="405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9" name="Google Shape;39;p6"/>
          <p:cNvCxnSpPr/>
          <p:nvPr/>
        </p:nvCxnSpPr>
        <p:spPr>
          <a:xfrm>
            <a:off x="5265650" y="1131725"/>
            <a:ext cx="3878400" cy="0"/>
          </a:xfrm>
          <a:prstGeom prst="straightConnector1">
            <a:avLst/>
          </a:prstGeom>
          <a:noFill/>
          <a:ln w="9525" cap="flat" cmpd="sng">
            <a:solidFill>
              <a:srgbClr val="CCCCCC"/>
            </a:solidFill>
            <a:prstDash val="solid"/>
            <a:round/>
            <a:headEnd type="none" w="med" len="med"/>
            <a:tailEnd type="none" w="med" len="med"/>
          </a:ln>
        </p:spPr>
      </p:cxnSp>
      <p:sp>
        <p:nvSpPr>
          <p:cNvPr id="40" name="Google Shape;40;p6"/>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1381250" y="896112"/>
            <a:ext cx="3878400" cy="435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43" name="Google Shape;43;p7"/>
          <p:cNvSpPr txBox="1">
            <a:spLocks noGrp="1"/>
          </p:cNvSpPr>
          <p:nvPr>
            <p:ph type="body" idx="1"/>
          </p:nvPr>
        </p:nvSpPr>
        <p:spPr>
          <a:xfrm>
            <a:off x="1381250" y="1651075"/>
            <a:ext cx="2334000" cy="31224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44" name="Google Shape;44;p7"/>
          <p:cNvSpPr txBox="1">
            <a:spLocks noGrp="1"/>
          </p:cNvSpPr>
          <p:nvPr>
            <p:ph type="body" idx="2"/>
          </p:nvPr>
        </p:nvSpPr>
        <p:spPr>
          <a:xfrm>
            <a:off x="3834912" y="1651075"/>
            <a:ext cx="2334000" cy="31224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45" name="Google Shape;45;p7"/>
          <p:cNvSpPr txBox="1">
            <a:spLocks noGrp="1"/>
          </p:cNvSpPr>
          <p:nvPr>
            <p:ph type="body" idx="3"/>
          </p:nvPr>
        </p:nvSpPr>
        <p:spPr>
          <a:xfrm>
            <a:off x="6288573" y="1651075"/>
            <a:ext cx="2334000" cy="31224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cxnSp>
        <p:nvCxnSpPr>
          <p:cNvPr id="46" name="Google Shape;46;p7"/>
          <p:cNvCxnSpPr/>
          <p:nvPr/>
        </p:nvCxnSpPr>
        <p:spPr>
          <a:xfrm>
            <a:off x="0" y="1131725"/>
            <a:ext cx="1375800" cy="0"/>
          </a:xfrm>
          <a:prstGeom prst="straightConnector1">
            <a:avLst/>
          </a:prstGeom>
          <a:noFill/>
          <a:ln w="9525" cap="flat" cmpd="sng">
            <a:solidFill>
              <a:srgbClr val="CCCCCC"/>
            </a:solidFill>
            <a:prstDash val="solid"/>
            <a:round/>
            <a:headEnd type="none" w="med" len="med"/>
            <a:tailEnd type="none" w="med" len="med"/>
          </a:ln>
        </p:spPr>
      </p:cxnSp>
      <p:sp>
        <p:nvSpPr>
          <p:cNvPr id="47" name="Google Shape;47;p7"/>
          <p:cNvSpPr/>
          <p:nvPr/>
        </p:nvSpPr>
        <p:spPr>
          <a:xfrm>
            <a:off x="817475" y="928767"/>
            <a:ext cx="405900" cy="405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8" name="Google Shape;48;p7"/>
          <p:cNvCxnSpPr/>
          <p:nvPr/>
        </p:nvCxnSpPr>
        <p:spPr>
          <a:xfrm>
            <a:off x="5265650" y="1131725"/>
            <a:ext cx="3878400" cy="0"/>
          </a:xfrm>
          <a:prstGeom prst="straightConnector1">
            <a:avLst/>
          </a:prstGeom>
          <a:noFill/>
          <a:ln w="9525" cap="flat" cmpd="sng">
            <a:solidFill>
              <a:srgbClr val="CCCCCC"/>
            </a:solidFill>
            <a:prstDash val="solid"/>
            <a:round/>
            <a:headEnd type="none" w="med" len="med"/>
            <a:tailEnd type="none" w="med" len="med"/>
          </a:ln>
        </p:spPr>
      </p:cxnSp>
      <p:sp>
        <p:nvSpPr>
          <p:cNvPr id="49" name="Google Shape;49;p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8"/>
          <p:cNvSpPr txBox="1">
            <a:spLocks noGrp="1"/>
          </p:cNvSpPr>
          <p:nvPr>
            <p:ph type="title"/>
          </p:nvPr>
        </p:nvSpPr>
        <p:spPr>
          <a:xfrm>
            <a:off x="1381250" y="896112"/>
            <a:ext cx="3878400" cy="4356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cxnSp>
        <p:nvCxnSpPr>
          <p:cNvPr id="52" name="Google Shape;52;p8"/>
          <p:cNvCxnSpPr/>
          <p:nvPr/>
        </p:nvCxnSpPr>
        <p:spPr>
          <a:xfrm>
            <a:off x="0" y="1131725"/>
            <a:ext cx="1375800" cy="0"/>
          </a:xfrm>
          <a:prstGeom prst="straightConnector1">
            <a:avLst/>
          </a:prstGeom>
          <a:noFill/>
          <a:ln w="9525" cap="flat" cmpd="sng">
            <a:solidFill>
              <a:srgbClr val="CCCCCC"/>
            </a:solidFill>
            <a:prstDash val="solid"/>
            <a:round/>
            <a:headEnd type="none" w="med" len="med"/>
            <a:tailEnd type="none" w="med" len="med"/>
          </a:ln>
        </p:spPr>
      </p:cxnSp>
      <p:sp>
        <p:nvSpPr>
          <p:cNvPr id="53" name="Google Shape;53;p8"/>
          <p:cNvSpPr/>
          <p:nvPr/>
        </p:nvSpPr>
        <p:spPr>
          <a:xfrm>
            <a:off x="817475" y="928767"/>
            <a:ext cx="405900" cy="405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4" name="Google Shape;54;p8"/>
          <p:cNvCxnSpPr/>
          <p:nvPr/>
        </p:nvCxnSpPr>
        <p:spPr>
          <a:xfrm>
            <a:off x="5265650" y="1131725"/>
            <a:ext cx="3878400" cy="0"/>
          </a:xfrm>
          <a:prstGeom prst="straightConnector1">
            <a:avLst/>
          </a:prstGeom>
          <a:noFill/>
          <a:ln w="9525" cap="flat" cmpd="sng">
            <a:solidFill>
              <a:srgbClr val="CCCCCC"/>
            </a:solidFill>
            <a:prstDash val="solid"/>
            <a:round/>
            <a:headEnd type="none" w="med" len="med"/>
            <a:tailEnd type="none" w="med" len="med"/>
          </a:ln>
        </p:spPr>
      </p:cxnSp>
      <p:sp>
        <p:nvSpPr>
          <p:cNvPr id="55" name="Google Shape;55;p8"/>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6"/>
        <p:cNvGrpSpPr/>
        <p:nvPr/>
      </p:nvGrpSpPr>
      <p:grpSpPr>
        <a:xfrm>
          <a:off x="0" y="0"/>
          <a:ext cx="0" cy="0"/>
          <a:chOff x="0" y="0"/>
          <a:chExt cx="0" cy="0"/>
        </a:xfrm>
      </p:grpSpPr>
      <p:sp>
        <p:nvSpPr>
          <p:cNvPr id="57" name="Google Shape;57;p9"/>
          <p:cNvSpPr txBox="1">
            <a:spLocks noGrp="1"/>
          </p:cNvSpPr>
          <p:nvPr>
            <p:ph type="body" idx="1"/>
          </p:nvPr>
        </p:nvSpPr>
        <p:spPr>
          <a:xfrm>
            <a:off x="1990450" y="4037375"/>
            <a:ext cx="5163000" cy="519600"/>
          </a:xfrm>
          <a:prstGeom prst="rect">
            <a:avLst/>
          </a:prstGeom>
        </p:spPr>
        <p:txBody>
          <a:bodyPr spcFirstLastPara="1" wrap="square" lIns="91425" tIns="91425" rIns="91425" bIns="91425" anchor="b" anchorCtr="0">
            <a:noAutofit/>
          </a:bodyPr>
          <a:lstStyle>
            <a:lvl1pPr marL="457200" lvl="0" indent="-228600" algn="ctr">
              <a:spcBef>
                <a:spcPts val="360"/>
              </a:spcBef>
              <a:spcAft>
                <a:spcPts val="0"/>
              </a:spcAft>
              <a:buSzPts val="1400"/>
              <a:buFont typeface="Lora"/>
              <a:buNone/>
              <a:defRPr sz="1400" i="1">
                <a:latin typeface="Lora"/>
                <a:ea typeface="Lora"/>
                <a:cs typeface="Lora"/>
                <a:sym typeface="Lora"/>
              </a:defRPr>
            </a:lvl1pPr>
          </a:lstStyle>
          <a:p>
            <a:endParaRPr/>
          </a:p>
        </p:txBody>
      </p:sp>
      <p:cxnSp>
        <p:nvCxnSpPr>
          <p:cNvPr id="58" name="Google Shape;58;p9"/>
          <p:cNvCxnSpPr/>
          <p:nvPr/>
        </p:nvCxnSpPr>
        <p:spPr>
          <a:xfrm>
            <a:off x="-6025" y="4666129"/>
            <a:ext cx="9162000" cy="0"/>
          </a:xfrm>
          <a:prstGeom prst="straightConnector1">
            <a:avLst/>
          </a:prstGeom>
          <a:noFill/>
          <a:ln w="9525" cap="flat" cmpd="sng">
            <a:solidFill>
              <a:srgbClr val="CCCCCC"/>
            </a:solidFill>
            <a:prstDash val="solid"/>
            <a:round/>
            <a:headEnd type="none" w="med" len="med"/>
            <a:tailEnd type="none" w="med" len="med"/>
          </a:ln>
        </p:spPr>
      </p:cxnSp>
      <p:sp>
        <p:nvSpPr>
          <p:cNvPr id="59" name="Google Shape;59;p9"/>
          <p:cNvSpPr/>
          <p:nvPr/>
        </p:nvSpPr>
        <p:spPr>
          <a:xfrm>
            <a:off x="4457400" y="4551496"/>
            <a:ext cx="229200" cy="229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9"/>
          <p:cNvSpPr txBox="1">
            <a:spLocks noGrp="1"/>
          </p:cNvSpPr>
          <p:nvPr>
            <p:ph type="sldNum" idx="12"/>
          </p:nvPr>
        </p:nvSpPr>
        <p:spPr>
          <a:xfrm>
            <a:off x="4297650" y="4780700"/>
            <a:ext cx="548700" cy="362700"/>
          </a:xfrm>
          <a:prstGeom prst="rect">
            <a:avLst/>
          </a:prstGeom>
        </p:spPr>
        <p:txBody>
          <a:bodyPr spcFirstLastPara="1" wrap="square" lIns="91425" tIns="91425" rIns="91425" bIns="91425" anchor="ctr" anchorCtr="0">
            <a:noAutofit/>
          </a:bodyPr>
          <a:lstStyle>
            <a:lvl1pPr lvl="0" algn="ctr" rtl="0">
              <a:buNone/>
              <a:defRPr>
                <a:latin typeface="Lora"/>
                <a:ea typeface="Lora"/>
                <a:cs typeface="Lora"/>
                <a:sym typeface="Lora"/>
              </a:defRPr>
            </a:lvl1pPr>
            <a:lvl2pPr lvl="1" algn="ctr" rtl="0">
              <a:buNone/>
              <a:defRPr>
                <a:latin typeface="Lora"/>
                <a:ea typeface="Lora"/>
                <a:cs typeface="Lora"/>
                <a:sym typeface="Lora"/>
              </a:defRPr>
            </a:lvl2pPr>
            <a:lvl3pPr lvl="2" algn="ctr" rtl="0">
              <a:buNone/>
              <a:defRPr>
                <a:latin typeface="Lora"/>
                <a:ea typeface="Lora"/>
                <a:cs typeface="Lora"/>
                <a:sym typeface="Lora"/>
              </a:defRPr>
            </a:lvl3pPr>
            <a:lvl4pPr lvl="3" algn="ctr" rtl="0">
              <a:buNone/>
              <a:defRPr>
                <a:latin typeface="Lora"/>
                <a:ea typeface="Lora"/>
                <a:cs typeface="Lora"/>
                <a:sym typeface="Lora"/>
              </a:defRPr>
            </a:lvl4pPr>
            <a:lvl5pPr lvl="4" algn="ctr" rtl="0">
              <a:buNone/>
              <a:defRPr>
                <a:latin typeface="Lora"/>
                <a:ea typeface="Lora"/>
                <a:cs typeface="Lora"/>
                <a:sym typeface="Lora"/>
              </a:defRPr>
            </a:lvl5pPr>
            <a:lvl6pPr lvl="5" algn="ctr" rtl="0">
              <a:buNone/>
              <a:defRPr>
                <a:latin typeface="Lora"/>
                <a:ea typeface="Lora"/>
                <a:cs typeface="Lora"/>
                <a:sym typeface="Lora"/>
              </a:defRPr>
            </a:lvl6pPr>
            <a:lvl7pPr lvl="6" algn="ctr" rtl="0">
              <a:buNone/>
              <a:defRPr>
                <a:latin typeface="Lora"/>
                <a:ea typeface="Lora"/>
                <a:cs typeface="Lora"/>
                <a:sym typeface="Lora"/>
              </a:defRPr>
            </a:lvl7pPr>
            <a:lvl8pPr lvl="7" algn="ctr" rtl="0">
              <a:buNone/>
              <a:defRPr>
                <a:latin typeface="Lora"/>
                <a:ea typeface="Lora"/>
                <a:cs typeface="Lora"/>
                <a:sym typeface="Lora"/>
              </a:defRPr>
            </a:lvl8pPr>
            <a:lvl9pPr lvl="8" algn="ctr" rtl="0">
              <a:buNone/>
              <a:defRPr>
                <a:latin typeface="Lora"/>
                <a:ea typeface="Lora"/>
                <a:cs typeface="Lora"/>
                <a:sym typeface="Lora"/>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cxnSp>
        <p:nvCxnSpPr>
          <p:cNvPr id="62" name="Google Shape;62;p10"/>
          <p:cNvCxnSpPr/>
          <p:nvPr/>
        </p:nvCxnSpPr>
        <p:spPr>
          <a:xfrm>
            <a:off x="-6025" y="4513729"/>
            <a:ext cx="9162000" cy="0"/>
          </a:xfrm>
          <a:prstGeom prst="straightConnector1">
            <a:avLst/>
          </a:prstGeom>
          <a:noFill/>
          <a:ln w="9525" cap="flat" cmpd="sng">
            <a:solidFill>
              <a:srgbClr val="CCCCCC"/>
            </a:solidFill>
            <a:prstDash val="solid"/>
            <a:round/>
            <a:headEnd type="none" w="med" len="med"/>
            <a:tailEnd type="none" w="med" len="med"/>
          </a:ln>
        </p:spPr>
      </p:cxnSp>
      <p:sp>
        <p:nvSpPr>
          <p:cNvPr id="63" name="Google Shape;63;p10"/>
          <p:cNvSpPr/>
          <p:nvPr/>
        </p:nvSpPr>
        <p:spPr>
          <a:xfrm>
            <a:off x="4293700" y="4235405"/>
            <a:ext cx="556500" cy="556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0"/>
          <p:cNvSpPr txBox="1">
            <a:spLocks noGrp="1"/>
          </p:cNvSpPr>
          <p:nvPr>
            <p:ph type="sldNum" idx="12"/>
          </p:nvPr>
        </p:nvSpPr>
        <p:spPr>
          <a:xfrm>
            <a:off x="4297650" y="4791900"/>
            <a:ext cx="548700" cy="351600"/>
          </a:xfrm>
          <a:prstGeom prst="rect">
            <a:avLst/>
          </a:prstGeom>
        </p:spPr>
        <p:txBody>
          <a:bodyPr spcFirstLastPara="1" wrap="square" lIns="91425" tIns="91425" rIns="91425" bIns="91425" anchor="ctr" anchorCtr="0">
            <a:noAutofit/>
          </a:bodyPr>
          <a:lstStyle>
            <a:lvl1pPr lvl="0" algn="ctr" rtl="0">
              <a:buNone/>
              <a:defRPr>
                <a:latin typeface="Lora"/>
                <a:ea typeface="Lora"/>
                <a:cs typeface="Lora"/>
                <a:sym typeface="Lora"/>
              </a:defRPr>
            </a:lvl1pPr>
            <a:lvl2pPr lvl="1" algn="ctr" rtl="0">
              <a:buNone/>
              <a:defRPr>
                <a:latin typeface="Lora"/>
                <a:ea typeface="Lora"/>
                <a:cs typeface="Lora"/>
                <a:sym typeface="Lora"/>
              </a:defRPr>
            </a:lvl2pPr>
            <a:lvl3pPr lvl="2" algn="ctr" rtl="0">
              <a:buNone/>
              <a:defRPr>
                <a:latin typeface="Lora"/>
                <a:ea typeface="Lora"/>
                <a:cs typeface="Lora"/>
                <a:sym typeface="Lora"/>
              </a:defRPr>
            </a:lvl3pPr>
            <a:lvl4pPr lvl="3" algn="ctr" rtl="0">
              <a:buNone/>
              <a:defRPr>
                <a:latin typeface="Lora"/>
                <a:ea typeface="Lora"/>
                <a:cs typeface="Lora"/>
                <a:sym typeface="Lora"/>
              </a:defRPr>
            </a:lvl4pPr>
            <a:lvl5pPr lvl="4" algn="ctr" rtl="0">
              <a:buNone/>
              <a:defRPr>
                <a:latin typeface="Lora"/>
                <a:ea typeface="Lora"/>
                <a:cs typeface="Lora"/>
                <a:sym typeface="Lora"/>
              </a:defRPr>
            </a:lvl5pPr>
            <a:lvl6pPr lvl="5" algn="ctr" rtl="0">
              <a:buNone/>
              <a:defRPr>
                <a:latin typeface="Lora"/>
                <a:ea typeface="Lora"/>
                <a:cs typeface="Lora"/>
                <a:sym typeface="Lora"/>
              </a:defRPr>
            </a:lvl6pPr>
            <a:lvl7pPr lvl="6" algn="ctr" rtl="0">
              <a:buNone/>
              <a:defRPr>
                <a:latin typeface="Lora"/>
                <a:ea typeface="Lora"/>
                <a:cs typeface="Lora"/>
                <a:sym typeface="Lora"/>
              </a:defRPr>
            </a:lvl7pPr>
            <a:lvl8pPr lvl="7" algn="ctr" rtl="0">
              <a:buNone/>
              <a:defRPr>
                <a:latin typeface="Lora"/>
                <a:ea typeface="Lora"/>
                <a:cs typeface="Lora"/>
                <a:sym typeface="Lora"/>
              </a:defRPr>
            </a:lvl8pPr>
            <a:lvl9pPr lvl="8" algn="ctr" rtl="0">
              <a:buNone/>
              <a:defRPr>
                <a:latin typeface="Lora"/>
                <a:ea typeface="Lora"/>
                <a:cs typeface="Lora"/>
                <a:sym typeface="Lora"/>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1381250" y="1616470"/>
            <a:ext cx="6809700" cy="31122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accent1"/>
              </a:buClr>
              <a:buSzPts val="2400"/>
              <a:buFont typeface="Quattrocento Sans"/>
              <a:buChar char="◉"/>
              <a:defRPr sz="2400">
                <a:solidFill>
                  <a:schemeClr val="dk1"/>
                </a:solidFill>
                <a:latin typeface="Quattrocento Sans"/>
                <a:ea typeface="Quattrocento Sans"/>
                <a:cs typeface="Quattrocento Sans"/>
                <a:sym typeface="Quattrocento Sans"/>
              </a:defRPr>
            </a:lvl1pPr>
            <a:lvl2pPr marL="914400" lvl="1" indent="-355600">
              <a:spcBef>
                <a:spcPts val="0"/>
              </a:spcBef>
              <a:spcAft>
                <a:spcPts val="0"/>
              </a:spcAft>
              <a:buClr>
                <a:schemeClr val="accent1"/>
              </a:buClr>
              <a:buSzPts val="2000"/>
              <a:buFont typeface="Quattrocento Sans"/>
              <a:buChar char="○"/>
              <a:defRPr sz="2000">
                <a:solidFill>
                  <a:schemeClr val="dk1"/>
                </a:solidFill>
                <a:latin typeface="Quattrocento Sans"/>
                <a:ea typeface="Quattrocento Sans"/>
                <a:cs typeface="Quattrocento Sans"/>
                <a:sym typeface="Quattrocento Sans"/>
              </a:defRPr>
            </a:lvl2pPr>
            <a:lvl3pPr marL="1371600" lvl="2" indent="-355600">
              <a:spcBef>
                <a:spcPts val="0"/>
              </a:spcBef>
              <a:spcAft>
                <a:spcPts val="0"/>
              </a:spcAft>
              <a:buClr>
                <a:schemeClr val="accent1"/>
              </a:buClr>
              <a:buSzPts val="2000"/>
              <a:buFont typeface="Quattrocento Sans"/>
              <a:buChar char="■"/>
              <a:defRPr sz="2000">
                <a:solidFill>
                  <a:schemeClr val="dk1"/>
                </a:solidFill>
                <a:latin typeface="Quattrocento Sans"/>
                <a:ea typeface="Quattrocento Sans"/>
                <a:cs typeface="Quattrocento Sans"/>
                <a:sym typeface="Quattrocento Sans"/>
              </a:defRPr>
            </a:lvl3pPr>
            <a:lvl4pPr marL="1828800" lvl="3" indent="-342900">
              <a:spcBef>
                <a:spcPts val="0"/>
              </a:spcBef>
              <a:spcAft>
                <a:spcPts val="0"/>
              </a:spcAft>
              <a:buClr>
                <a:schemeClr val="accent1"/>
              </a:buClr>
              <a:buSzPts val="1800"/>
              <a:buFont typeface="Quattrocento Sans"/>
              <a:buChar char="●"/>
              <a:defRPr sz="1800">
                <a:solidFill>
                  <a:schemeClr val="dk1"/>
                </a:solidFill>
                <a:latin typeface="Quattrocento Sans"/>
                <a:ea typeface="Quattrocento Sans"/>
                <a:cs typeface="Quattrocento Sans"/>
                <a:sym typeface="Quattrocento Sans"/>
              </a:defRPr>
            </a:lvl4pPr>
            <a:lvl5pPr marL="2286000" lvl="4" indent="-342900">
              <a:spcBef>
                <a:spcPts val="0"/>
              </a:spcBef>
              <a:spcAft>
                <a:spcPts val="0"/>
              </a:spcAft>
              <a:buClr>
                <a:schemeClr val="dk1"/>
              </a:buClr>
              <a:buSzPts val="1800"/>
              <a:buFont typeface="Quattrocento Sans"/>
              <a:buChar char="○"/>
              <a:defRPr sz="1800">
                <a:solidFill>
                  <a:schemeClr val="dk1"/>
                </a:solidFill>
                <a:latin typeface="Quattrocento Sans"/>
                <a:ea typeface="Quattrocento Sans"/>
                <a:cs typeface="Quattrocento Sans"/>
                <a:sym typeface="Quattrocento Sans"/>
              </a:defRPr>
            </a:lvl5pPr>
            <a:lvl6pPr marL="2743200" lvl="5" indent="-342900">
              <a:spcBef>
                <a:spcPts val="0"/>
              </a:spcBef>
              <a:spcAft>
                <a:spcPts val="0"/>
              </a:spcAft>
              <a:buClr>
                <a:schemeClr val="dk1"/>
              </a:buClr>
              <a:buSzPts val="1800"/>
              <a:buFont typeface="Quattrocento Sans"/>
              <a:buChar char="■"/>
              <a:defRPr sz="1800">
                <a:solidFill>
                  <a:schemeClr val="dk1"/>
                </a:solidFill>
                <a:latin typeface="Quattrocento Sans"/>
                <a:ea typeface="Quattrocento Sans"/>
                <a:cs typeface="Quattrocento Sans"/>
                <a:sym typeface="Quattrocento Sans"/>
              </a:defRPr>
            </a:lvl6pPr>
            <a:lvl7pPr marL="3200400" lvl="6" indent="-342900">
              <a:spcBef>
                <a:spcPts val="0"/>
              </a:spcBef>
              <a:spcAft>
                <a:spcPts val="0"/>
              </a:spcAft>
              <a:buClr>
                <a:schemeClr val="dk1"/>
              </a:buClr>
              <a:buSzPts val="1800"/>
              <a:buFont typeface="Quattrocento Sans"/>
              <a:buChar char="●"/>
              <a:defRPr sz="1800">
                <a:solidFill>
                  <a:schemeClr val="dk1"/>
                </a:solidFill>
                <a:latin typeface="Quattrocento Sans"/>
                <a:ea typeface="Quattrocento Sans"/>
                <a:cs typeface="Quattrocento Sans"/>
                <a:sym typeface="Quattrocento Sans"/>
              </a:defRPr>
            </a:lvl7pPr>
            <a:lvl8pPr marL="3657600" lvl="7" indent="-342900">
              <a:spcBef>
                <a:spcPts val="0"/>
              </a:spcBef>
              <a:spcAft>
                <a:spcPts val="0"/>
              </a:spcAft>
              <a:buClr>
                <a:schemeClr val="dk1"/>
              </a:buClr>
              <a:buSzPts val="1800"/>
              <a:buFont typeface="Quattrocento Sans"/>
              <a:buChar char="○"/>
              <a:defRPr sz="1800">
                <a:solidFill>
                  <a:schemeClr val="dk1"/>
                </a:solidFill>
                <a:latin typeface="Quattrocento Sans"/>
                <a:ea typeface="Quattrocento Sans"/>
                <a:cs typeface="Quattrocento Sans"/>
                <a:sym typeface="Quattrocento Sans"/>
              </a:defRPr>
            </a:lvl8pPr>
            <a:lvl9pPr marL="4114800" lvl="8" indent="-342900">
              <a:spcBef>
                <a:spcPts val="0"/>
              </a:spcBef>
              <a:spcAft>
                <a:spcPts val="0"/>
              </a:spcAft>
              <a:buClr>
                <a:schemeClr val="dk1"/>
              </a:buClr>
              <a:buSzPts val="1800"/>
              <a:buFont typeface="Quattrocento Sans"/>
              <a:buChar char="■"/>
              <a:defRPr sz="1800">
                <a:solidFill>
                  <a:schemeClr val="dk1"/>
                </a:solidFill>
                <a:latin typeface="Quattrocento Sans"/>
                <a:ea typeface="Quattrocento Sans"/>
                <a:cs typeface="Quattrocento Sans"/>
                <a:sym typeface="Quattrocento Sans"/>
              </a:defRPr>
            </a:lvl9pPr>
          </a:lstStyle>
          <a:p>
            <a:endParaRPr/>
          </a:p>
        </p:txBody>
      </p:sp>
      <p:sp>
        <p:nvSpPr>
          <p:cNvPr id="7" name="Google Shape;7;p1"/>
          <p:cNvSpPr txBox="1">
            <a:spLocks noGrp="1"/>
          </p:cNvSpPr>
          <p:nvPr>
            <p:ph type="title"/>
          </p:nvPr>
        </p:nvSpPr>
        <p:spPr>
          <a:xfrm>
            <a:off x="1381250" y="896549"/>
            <a:ext cx="6809700" cy="4356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2000"/>
              <a:buFont typeface="Lora"/>
              <a:buNone/>
              <a:defRPr sz="2000" b="1">
                <a:solidFill>
                  <a:schemeClr val="dk1"/>
                </a:solidFill>
                <a:latin typeface="Lora"/>
                <a:ea typeface="Lora"/>
                <a:cs typeface="Lora"/>
                <a:sym typeface="Lora"/>
              </a:defRPr>
            </a:lvl1pPr>
            <a:lvl2pPr lvl="1">
              <a:spcBef>
                <a:spcPts val="0"/>
              </a:spcBef>
              <a:spcAft>
                <a:spcPts val="0"/>
              </a:spcAft>
              <a:buClr>
                <a:schemeClr val="dk1"/>
              </a:buClr>
              <a:buSzPts val="2000"/>
              <a:buFont typeface="Lora"/>
              <a:buNone/>
              <a:defRPr sz="2000" b="1">
                <a:solidFill>
                  <a:schemeClr val="dk1"/>
                </a:solidFill>
                <a:latin typeface="Lora"/>
                <a:ea typeface="Lora"/>
                <a:cs typeface="Lora"/>
                <a:sym typeface="Lora"/>
              </a:defRPr>
            </a:lvl2pPr>
            <a:lvl3pPr lvl="2">
              <a:spcBef>
                <a:spcPts val="0"/>
              </a:spcBef>
              <a:spcAft>
                <a:spcPts val="0"/>
              </a:spcAft>
              <a:buClr>
                <a:schemeClr val="dk1"/>
              </a:buClr>
              <a:buSzPts val="2000"/>
              <a:buFont typeface="Lora"/>
              <a:buNone/>
              <a:defRPr sz="2000" b="1">
                <a:solidFill>
                  <a:schemeClr val="dk1"/>
                </a:solidFill>
                <a:latin typeface="Lora"/>
                <a:ea typeface="Lora"/>
                <a:cs typeface="Lora"/>
                <a:sym typeface="Lora"/>
              </a:defRPr>
            </a:lvl3pPr>
            <a:lvl4pPr lvl="3">
              <a:spcBef>
                <a:spcPts val="0"/>
              </a:spcBef>
              <a:spcAft>
                <a:spcPts val="0"/>
              </a:spcAft>
              <a:buClr>
                <a:schemeClr val="dk1"/>
              </a:buClr>
              <a:buSzPts val="2000"/>
              <a:buFont typeface="Lora"/>
              <a:buNone/>
              <a:defRPr sz="2000" b="1">
                <a:solidFill>
                  <a:schemeClr val="dk1"/>
                </a:solidFill>
                <a:latin typeface="Lora"/>
                <a:ea typeface="Lora"/>
                <a:cs typeface="Lora"/>
                <a:sym typeface="Lora"/>
              </a:defRPr>
            </a:lvl4pPr>
            <a:lvl5pPr lvl="4">
              <a:spcBef>
                <a:spcPts val="0"/>
              </a:spcBef>
              <a:spcAft>
                <a:spcPts val="0"/>
              </a:spcAft>
              <a:buClr>
                <a:schemeClr val="dk1"/>
              </a:buClr>
              <a:buSzPts val="2000"/>
              <a:buFont typeface="Lora"/>
              <a:buNone/>
              <a:defRPr sz="2000" b="1">
                <a:solidFill>
                  <a:schemeClr val="dk1"/>
                </a:solidFill>
                <a:latin typeface="Lora"/>
                <a:ea typeface="Lora"/>
                <a:cs typeface="Lora"/>
                <a:sym typeface="Lora"/>
              </a:defRPr>
            </a:lvl5pPr>
            <a:lvl6pPr lvl="5">
              <a:spcBef>
                <a:spcPts val="0"/>
              </a:spcBef>
              <a:spcAft>
                <a:spcPts val="0"/>
              </a:spcAft>
              <a:buClr>
                <a:schemeClr val="dk1"/>
              </a:buClr>
              <a:buSzPts val="2000"/>
              <a:buFont typeface="Lora"/>
              <a:buNone/>
              <a:defRPr sz="2000" b="1">
                <a:solidFill>
                  <a:schemeClr val="dk1"/>
                </a:solidFill>
                <a:latin typeface="Lora"/>
                <a:ea typeface="Lora"/>
                <a:cs typeface="Lora"/>
                <a:sym typeface="Lora"/>
              </a:defRPr>
            </a:lvl6pPr>
            <a:lvl7pPr lvl="6">
              <a:spcBef>
                <a:spcPts val="0"/>
              </a:spcBef>
              <a:spcAft>
                <a:spcPts val="0"/>
              </a:spcAft>
              <a:buClr>
                <a:schemeClr val="dk1"/>
              </a:buClr>
              <a:buSzPts val="2000"/>
              <a:buFont typeface="Lora"/>
              <a:buNone/>
              <a:defRPr sz="2000" b="1">
                <a:solidFill>
                  <a:schemeClr val="dk1"/>
                </a:solidFill>
                <a:latin typeface="Lora"/>
                <a:ea typeface="Lora"/>
                <a:cs typeface="Lora"/>
                <a:sym typeface="Lora"/>
              </a:defRPr>
            </a:lvl7pPr>
            <a:lvl8pPr lvl="7">
              <a:spcBef>
                <a:spcPts val="0"/>
              </a:spcBef>
              <a:spcAft>
                <a:spcPts val="0"/>
              </a:spcAft>
              <a:buClr>
                <a:schemeClr val="dk1"/>
              </a:buClr>
              <a:buSzPts val="2000"/>
              <a:buFont typeface="Lora"/>
              <a:buNone/>
              <a:defRPr sz="2000" b="1">
                <a:solidFill>
                  <a:schemeClr val="dk1"/>
                </a:solidFill>
                <a:latin typeface="Lora"/>
                <a:ea typeface="Lora"/>
                <a:cs typeface="Lora"/>
                <a:sym typeface="Lora"/>
              </a:defRPr>
            </a:lvl8pPr>
            <a:lvl9pPr lvl="8">
              <a:spcBef>
                <a:spcPts val="0"/>
              </a:spcBef>
              <a:spcAft>
                <a:spcPts val="0"/>
              </a:spcAft>
              <a:buClr>
                <a:schemeClr val="dk1"/>
              </a:buClr>
              <a:buSzPts val="2000"/>
              <a:buFont typeface="Lora"/>
              <a:buNone/>
              <a:defRPr sz="2000" b="1">
                <a:solidFill>
                  <a:schemeClr val="dk1"/>
                </a:solidFill>
                <a:latin typeface="Lora"/>
                <a:ea typeface="Lora"/>
                <a:cs typeface="Lora"/>
                <a:sym typeface="Lora"/>
              </a:defRPr>
            </a:lvl9pPr>
          </a:lstStyle>
          <a:p>
            <a:endParaRPr/>
          </a:p>
        </p:txBody>
      </p:sp>
      <p:sp>
        <p:nvSpPr>
          <p:cNvPr id="8" name="Google Shape;8;p1"/>
          <p:cNvSpPr txBox="1">
            <a:spLocks noGrp="1"/>
          </p:cNvSpPr>
          <p:nvPr>
            <p:ph type="sldNum" idx="12"/>
          </p:nvPr>
        </p:nvSpPr>
        <p:spPr>
          <a:xfrm>
            <a:off x="8543227" y="4749851"/>
            <a:ext cx="548700" cy="393600"/>
          </a:xfrm>
          <a:prstGeom prst="rect">
            <a:avLst/>
          </a:prstGeom>
          <a:noFill/>
          <a:ln>
            <a:noFill/>
          </a:ln>
        </p:spPr>
        <p:txBody>
          <a:bodyPr spcFirstLastPara="1" wrap="square" lIns="91425" tIns="91425" rIns="91425" bIns="91425" anchor="t" anchorCtr="0">
            <a:noAutofit/>
          </a:bodyPr>
          <a:lstStyle>
            <a:lvl1pPr lvl="0" algn="r">
              <a:buNone/>
              <a:defRPr sz="1000">
                <a:solidFill>
                  <a:srgbClr val="1D1D1B"/>
                </a:solidFill>
                <a:latin typeface="Lora"/>
                <a:ea typeface="Lora"/>
                <a:cs typeface="Lora"/>
                <a:sym typeface="Lora"/>
              </a:defRPr>
            </a:lvl1pPr>
            <a:lvl2pPr lvl="1" algn="r">
              <a:buNone/>
              <a:defRPr sz="1000">
                <a:solidFill>
                  <a:srgbClr val="1D1D1B"/>
                </a:solidFill>
                <a:latin typeface="Lora"/>
                <a:ea typeface="Lora"/>
                <a:cs typeface="Lora"/>
                <a:sym typeface="Lora"/>
              </a:defRPr>
            </a:lvl2pPr>
            <a:lvl3pPr lvl="2" algn="r">
              <a:buNone/>
              <a:defRPr sz="1000">
                <a:solidFill>
                  <a:srgbClr val="1D1D1B"/>
                </a:solidFill>
                <a:latin typeface="Lora"/>
                <a:ea typeface="Lora"/>
                <a:cs typeface="Lora"/>
                <a:sym typeface="Lora"/>
              </a:defRPr>
            </a:lvl3pPr>
            <a:lvl4pPr lvl="3" algn="r">
              <a:buNone/>
              <a:defRPr sz="1000">
                <a:solidFill>
                  <a:srgbClr val="1D1D1B"/>
                </a:solidFill>
                <a:latin typeface="Lora"/>
                <a:ea typeface="Lora"/>
                <a:cs typeface="Lora"/>
                <a:sym typeface="Lora"/>
              </a:defRPr>
            </a:lvl4pPr>
            <a:lvl5pPr lvl="4" algn="r">
              <a:buNone/>
              <a:defRPr sz="1000">
                <a:solidFill>
                  <a:srgbClr val="1D1D1B"/>
                </a:solidFill>
                <a:latin typeface="Lora"/>
                <a:ea typeface="Lora"/>
                <a:cs typeface="Lora"/>
                <a:sym typeface="Lora"/>
              </a:defRPr>
            </a:lvl5pPr>
            <a:lvl6pPr lvl="5" algn="r">
              <a:buNone/>
              <a:defRPr sz="1000">
                <a:solidFill>
                  <a:srgbClr val="1D1D1B"/>
                </a:solidFill>
                <a:latin typeface="Lora"/>
                <a:ea typeface="Lora"/>
                <a:cs typeface="Lora"/>
                <a:sym typeface="Lora"/>
              </a:defRPr>
            </a:lvl6pPr>
            <a:lvl7pPr lvl="6" algn="r">
              <a:buNone/>
              <a:defRPr sz="1000">
                <a:solidFill>
                  <a:srgbClr val="1D1D1B"/>
                </a:solidFill>
                <a:latin typeface="Lora"/>
                <a:ea typeface="Lora"/>
                <a:cs typeface="Lora"/>
                <a:sym typeface="Lora"/>
              </a:defRPr>
            </a:lvl7pPr>
            <a:lvl8pPr lvl="7" algn="r">
              <a:buNone/>
              <a:defRPr sz="1000">
                <a:solidFill>
                  <a:srgbClr val="1D1D1B"/>
                </a:solidFill>
                <a:latin typeface="Lora"/>
                <a:ea typeface="Lora"/>
                <a:cs typeface="Lora"/>
                <a:sym typeface="Lora"/>
              </a:defRPr>
            </a:lvl8pPr>
            <a:lvl9pPr lvl="8" algn="r">
              <a:buNone/>
              <a:defRPr sz="1000">
                <a:solidFill>
                  <a:srgbClr val="1D1D1B"/>
                </a:solidFill>
                <a:latin typeface="Lora"/>
                <a:ea typeface="Lora"/>
                <a:cs typeface="Lora"/>
                <a:sym typeface="Lor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hyperlink" Target="https://creativecommons.org/licenses/by-nc/2.0/?ref=openverse" TargetMode="External"/><Relationship Id="rId5" Type="http://schemas.openxmlformats.org/officeDocument/2006/relationships/hyperlink" Target="https://www.flickr.com/photos/67840815@N05" TargetMode="External"/><Relationship Id="rId4" Type="http://schemas.openxmlformats.org/officeDocument/2006/relationships/hyperlink" Target="https://www.flickr.com/photos/67840815@N05/39337606864"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s://marinedu-my.sharepoint.com/:b:/g/personal/roxford_marin_edu/ER6bD60zOG1Asg5y5MroV0IBhhK596Qn5UqsnfFs4QEVuA?e=2QSsdf"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microsoft.com/office/2018/10/relationships/comments" Target="../comments/modernComment_123_7367D09C.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asccc-oeri.org/"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hyperlink" Target="https://www.cool4ed.org/course-materials" TargetMode="External"/><Relationship Id="rId5" Type="http://schemas.openxmlformats.org/officeDocument/2006/relationships/hyperlink" Target="https://asccc-oeri.org/open-educational-resources-by-discipline/" TargetMode="Externa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hyperlink" Target="https://libretexts.org/"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libguides.marin.edu/oer"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s://marin.instructure.com/courses/27778" TargetMode="External"/><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microsoft.com/office/2018/10/relationships/comments" Target="../comments/modernComment_10D_0.xml"/><Relationship Id="rId5" Type="http://schemas.openxmlformats.org/officeDocument/2006/relationships/hyperlink" Target="mailto:slince@marin.edu" TargetMode="External"/><Relationship Id="rId4" Type="http://schemas.openxmlformats.org/officeDocument/2006/relationships/hyperlink" Target="https://tinyurl.com/StaceyLince"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microsoft.com/office/2018/10/relationships/comments" Target="../comments/modernComment_10F_0.xml"/><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8.xml"/><Relationship Id="rId6" Type="http://schemas.openxmlformats.org/officeDocument/2006/relationships/hyperlink" Target="http://fakelink" TargetMode="External"/><Relationship Id="rId5" Type="http://schemas.openxmlformats.org/officeDocument/2006/relationships/hyperlink" Target="http://creativecommons.org/licenses/by/4.0" TargetMode="External"/><Relationship Id="rId4" Type="http://schemas.openxmlformats.org/officeDocument/2006/relationships/hyperlink" Target="https://human.libretexts.org/Bookshelves/Research_and_Information_Literacy/Introduction_to_College_Research_(Butler_Sargent_and_Smith)/09%3A_Using_Library_Databases/9.04%3A_Choosing_a_Library_Database"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10.xml"/><Relationship Id="rId4" Type="http://schemas.microsoft.com/office/2018/10/relationships/comments" Target="../comments/modernComment_12F_3FDE3EA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hyperlink" Target="https://libguides.marin.edu/oer" TargetMode="External"/><Relationship Id="rId2" Type="http://schemas.openxmlformats.org/officeDocument/2006/relationships/notesSlide" Target="../notesSlides/notesSlide35.xml"/><Relationship Id="rId1" Type="http://schemas.openxmlformats.org/officeDocument/2006/relationships/slideLayout" Target="../slideLayouts/slideLayout13.xml"/><Relationship Id="rId6" Type="http://schemas.openxmlformats.org/officeDocument/2006/relationships/hyperlink" Target="https://asccc-oeri.org/" TargetMode="External"/><Relationship Id="rId5" Type="http://schemas.openxmlformats.org/officeDocument/2006/relationships/hyperlink" Target="https://openstax.org/" TargetMode="External"/><Relationship Id="rId4" Type="http://schemas.openxmlformats.org/officeDocument/2006/relationships/hyperlink" Target="https://libretexts.or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s://dlss.flvc.org/research"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6"/>
          <p:cNvSpPr txBox="1">
            <a:spLocks noGrp="1"/>
          </p:cNvSpPr>
          <p:nvPr>
            <p:ph type="ctrTitle"/>
          </p:nvPr>
        </p:nvSpPr>
        <p:spPr>
          <a:xfrm>
            <a:off x="996625" y="1716353"/>
            <a:ext cx="4740300" cy="1447200"/>
          </a:xfrm>
          <a:prstGeom prst="rect">
            <a:avLst/>
          </a:prstGeom>
        </p:spPr>
        <p:txBody>
          <a:bodyPr spcFirstLastPara="1" wrap="square" lIns="91425" tIns="91425" rIns="91425" bIns="91425" anchor="b" anchorCtr="0">
            <a:noAutofit/>
          </a:bodyPr>
          <a:lstStyle/>
          <a:p>
            <a:pPr lvl="0"/>
            <a:r>
              <a:rPr lang="en-US" sz="2800"/>
              <a:t>Increasing Access, Equity, and Retention with Zero Textbook Cost Pathways: </a:t>
            </a:r>
            <a:br>
              <a:rPr lang="en-US" sz="2800"/>
            </a:br>
            <a:r>
              <a:rPr lang="en-US" sz="1800"/>
              <a:t>A CCC System-Wide Initiative</a:t>
            </a:r>
            <a:r>
              <a:rPr lang="en-US" sz="1800" b="0"/>
              <a:t> </a:t>
            </a:r>
            <a:endParaRPr sz="1800"/>
          </a:p>
        </p:txBody>
      </p:sp>
      <p:pic>
        <p:nvPicPr>
          <p:cNvPr id="88" name="Google Shape;88;p16"/>
          <p:cNvPicPr preferRelativeResize="0"/>
          <p:nvPr/>
        </p:nvPicPr>
        <p:blipFill>
          <a:blip r:embed="rId3">
            <a:alphaModFix/>
          </a:blip>
          <a:stretch>
            <a:fillRect/>
          </a:stretch>
        </p:blipFill>
        <p:spPr>
          <a:xfrm>
            <a:off x="5763900" y="1305950"/>
            <a:ext cx="3118975" cy="2077250"/>
          </a:xfrm>
          <a:prstGeom prst="rect">
            <a:avLst/>
          </a:prstGeom>
          <a:noFill/>
          <a:ln>
            <a:noFill/>
          </a:ln>
        </p:spPr>
      </p:pic>
      <p:sp>
        <p:nvSpPr>
          <p:cNvPr id="89" name="Google Shape;89;p16"/>
          <p:cNvSpPr txBox="1"/>
          <p:nvPr/>
        </p:nvSpPr>
        <p:spPr>
          <a:xfrm>
            <a:off x="0" y="4887100"/>
            <a:ext cx="5687700" cy="695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Clr>
                <a:schemeClr val="dk1"/>
              </a:buClr>
              <a:buSzPts val="1100"/>
              <a:buFont typeface="Arial"/>
              <a:buNone/>
            </a:pPr>
            <a:r>
              <a:rPr lang="en" sz="800">
                <a:solidFill>
                  <a:schemeClr val="dk1"/>
                </a:solidFill>
              </a:rPr>
              <a:t>Image credit: "</a:t>
            </a:r>
            <a:r>
              <a:rPr lang="en" sz="800" u="sng">
                <a:solidFill>
                  <a:schemeClr val="hlink"/>
                </a:solidFill>
                <a:hlinkClick r:id="rId4"/>
              </a:rPr>
              <a:t>High school computer lab</a:t>
            </a:r>
            <a:r>
              <a:rPr lang="en" sz="800">
                <a:solidFill>
                  <a:schemeClr val="dk1"/>
                </a:solidFill>
              </a:rPr>
              <a:t>" by</a:t>
            </a:r>
            <a:r>
              <a:rPr lang="en" sz="800">
                <a:solidFill>
                  <a:schemeClr val="dk1"/>
                </a:solidFill>
                <a:uFill>
                  <a:noFill/>
                </a:uFill>
                <a:hlinkClick r:id="rId5">
                  <a:extLst>
                    <a:ext uri="{A12FA001-AC4F-418D-AE19-62706E023703}">
                      <ahyp:hlinkClr xmlns:ahyp="http://schemas.microsoft.com/office/drawing/2018/hyperlinkcolor" val="tx"/>
                    </a:ext>
                  </a:extLst>
                </a:hlinkClick>
              </a:rPr>
              <a:t> </a:t>
            </a:r>
            <a:r>
              <a:rPr lang="en" sz="800" u="sng">
                <a:solidFill>
                  <a:schemeClr val="hlink"/>
                </a:solidFill>
                <a:hlinkClick r:id="rId5"/>
              </a:rPr>
              <a:t>City of Seattle Community Tech</a:t>
            </a:r>
            <a:r>
              <a:rPr lang="en" sz="800">
                <a:solidFill>
                  <a:schemeClr val="dk1"/>
                </a:solidFill>
              </a:rPr>
              <a:t> is licensed under</a:t>
            </a:r>
            <a:r>
              <a:rPr lang="en" sz="800">
                <a:solidFill>
                  <a:schemeClr val="dk1"/>
                </a:solidFill>
                <a:uFill>
                  <a:noFill/>
                </a:uFill>
                <a:hlinkClick r:id="rId6">
                  <a:extLst>
                    <a:ext uri="{A12FA001-AC4F-418D-AE19-62706E023703}">
                      <ahyp:hlinkClr xmlns:ahyp="http://schemas.microsoft.com/office/drawing/2018/hyperlinkcolor" val="tx"/>
                    </a:ext>
                  </a:extLst>
                </a:hlinkClick>
              </a:rPr>
              <a:t> </a:t>
            </a:r>
            <a:r>
              <a:rPr lang="en" sz="800" u="sng">
                <a:solidFill>
                  <a:schemeClr val="hlink"/>
                </a:solidFill>
                <a:hlinkClick r:id="rId6"/>
              </a:rPr>
              <a:t>CC BY-NC 2.0</a:t>
            </a:r>
            <a:r>
              <a:rPr lang="en" sz="800">
                <a:solidFill>
                  <a:schemeClr val="dk1"/>
                </a:solidFill>
              </a:rPr>
              <a:t>.</a:t>
            </a:r>
            <a:endParaRPr sz="800">
              <a:solidFill>
                <a:schemeClr val="dk1"/>
              </a:solidFill>
            </a:endParaRPr>
          </a:p>
          <a:p>
            <a:pPr marL="0" lvl="0" indent="0" algn="l" rtl="0">
              <a:spcBef>
                <a:spcPts val="1200"/>
              </a:spcBef>
              <a:spcAft>
                <a:spcPts val="0"/>
              </a:spcAft>
              <a:buNone/>
            </a:pPr>
            <a:endParaRPr/>
          </a:p>
        </p:txBody>
      </p:sp>
      <p:grpSp>
        <p:nvGrpSpPr>
          <p:cNvPr id="90" name="Google Shape;90;p16"/>
          <p:cNvGrpSpPr/>
          <p:nvPr/>
        </p:nvGrpSpPr>
        <p:grpSpPr>
          <a:xfrm>
            <a:off x="1218947" y="3474931"/>
            <a:ext cx="342882" cy="350068"/>
            <a:chOff x="3951850" y="2985350"/>
            <a:chExt cx="407950" cy="416500"/>
          </a:xfrm>
        </p:grpSpPr>
        <p:sp>
          <p:nvSpPr>
            <p:cNvPr id="91" name="Google Shape;91;p16"/>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6"/>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6"/>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6"/>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4940EA-7762-636E-B297-964EDF65D8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8AA19E-E3CF-77F6-EA75-B97A454F7188}"/>
              </a:ext>
            </a:extLst>
          </p:cNvPr>
          <p:cNvSpPr>
            <a:spLocks noGrp="1"/>
          </p:cNvSpPr>
          <p:nvPr>
            <p:ph type="title"/>
          </p:nvPr>
        </p:nvSpPr>
        <p:spPr>
          <a:xfrm>
            <a:off x="1381249" y="896112"/>
            <a:ext cx="4188277" cy="435600"/>
          </a:xfrm>
        </p:spPr>
        <p:txBody>
          <a:bodyPr/>
          <a:lstStyle/>
          <a:p>
            <a:r>
              <a:rPr lang="en-US"/>
              <a:t>OER Call</a:t>
            </a:r>
          </a:p>
        </p:txBody>
      </p:sp>
      <p:sp>
        <p:nvSpPr>
          <p:cNvPr id="3" name="Text Placeholder 2">
            <a:extLst>
              <a:ext uri="{FF2B5EF4-FFF2-40B4-BE49-F238E27FC236}">
                <a16:creationId xmlns:a16="http://schemas.microsoft.com/office/drawing/2014/main" id="{6760A8F8-188C-8741-D6E9-A03DFAD4C0EB}"/>
              </a:ext>
            </a:extLst>
          </p:cNvPr>
          <p:cNvSpPr>
            <a:spLocks noGrp="1"/>
          </p:cNvSpPr>
          <p:nvPr>
            <p:ph type="body" idx="1"/>
          </p:nvPr>
        </p:nvSpPr>
        <p:spPr>
          <a:xfrm>
            <a:off x="1381249" y="1338342"/>
            <a:ext cx="7139295" cy="3606358"/>
          </a:xfrm>
        </p:spPr>
        <p:txBody>
          <a:bodyPr/>
          <a:lstStyle/>
          <a:p>
            <a:r>
              <a:rPr lang="en-US">
                <a:solidFill>
                  <a:srgbClr val="000000"/>
                </a:solidFill>
                <a:ea typeface="Calibri"/>
                <a:cs typeface="Arial"/>
              </a:rPr>
              <a:t>If no existing OER in a subject faculty can receive 3 units to create for a single course</a:t>
            </a:r>
          </a:p>
          <a:p>
            <a:endParaRPr lang="en-US" sz="1100">
              <a:solidFill>
                <a:srgbClr val="000000"/>
              </a:solidFill>
              <a:latin typeface="Calibri"/>
              <a:ea typeface="Calibri"/>
              <a:cs typeface="Calibri"/>
            </a:endParaRPr>
          </a:p>
          <a:p>
            <a:r>
              <a:rPr lang="en-US">
                <a:solidFill>
                  <a:srgbClr val="1F1F1F"/>
                </a:solidFill>
                <a:ea typeface="Calibri"/>
                <a:cs typeface="Arial"/>
              </a:rPr>
              <a:t>Creation of New OER</a:t>
            </a:r>
            <a:endParaRPr lang="en-US"/>
          </a:p>
          <a:p>
            <a:pPr lvl="1"/>
            <a:r>
              <a:rPr lang="en-US">
                <a:solidFill>
                  <a:srgbClr val="1F1F1F"/>
                </a:solidFill>
                <a:ea typeface="Calibri"/>
                <a:cs typeface="Arial"/>
              </a:rPr>
              <a:t>Must be shared upon completion on COOL4ED*</a:t>
            </a:r>
          </a:p>
          <a:p>
            <a:pPr lvl="1"/>
            <a:r>
              <a:rPr lang="en-US">
                <a:solidFill>
                  <a:srgbClr val="1F1F1F"/>
                </a:solidFill>
                <a:ea typeface="Calibri"/>
                <a:cs typeface="Arial"/>
              </a:rPr>
              <a:t>Ensure ADA compliance with SAS support</a:t>
            </a:r>
          </a:p>
          <a:p>
            <a:pPr lvl="1"/>
            <a:r>
              <a:rPr lang="en-US">
                <a:solidFill>
                  <a:srgbClr val="1F1F1F"/>
                </a:solidFill>
                <a:ea typeface="Calibri"/>
                <a:cs typeface="Arial"/>
              </a:rPr>
              <a:t>Work with OER Librarians and apply Creative Commons Licenses (CC) to OER materials</a:t>
            </a:r>
          </a:p>
          <a:p>
            <a:pPr lvl="1"/>
            <a:endParaRPr lang="en-US">
              <a:solidFill>
                <a:srgbClr val="1F1F1F"/>
              </a:solidFill>
              <a:ea typeface="Calibri"/>
              <a:cs typeface="Arial"/>
            </a:endParaRPr>
          </a:p>
          <a:p>
            <a:r>
              <a:rPr lang="en-US">
                <a:solidFill>
                  <a:srgbClr val="000000"/>
                </a:solidFill>
                <a:ea typeface="Calibri"/>
                <a:cs typeface="Arial"/>
              </a:rPr>
              <a:t>Term of assignment – Fall 2025 or Spring 2026</a:t>
            </a:r>
          </a:p>
          <a:p>
            <a:pPr lvl="1"/>
            <a:endParaRPr lang="en-US">
              <a:solidFill>
                <a:srgbClr val="1F1F1F"/>
              </a:solidFill>
              <a:ea typeface="Calibri"/>
              <a:cs typeface="Arial"/>
            </a:endParaRPr>
          </a:p>
          <a:p>
            <a:pPr lvl="1"/>
            <a:endParaRPr lang="en-US">
              <a:solidFill>
                <a:srgbClr val="1F1F1F"/>
              </a:solidFill>
              <a:ea typeface="Calibri"/>
              <a:cs typeface="Arial"/>
            </a:endParaRPr>
          </a:p>
          <a:p>
            <a:endParaRPr lang="en-US" sz="1100" b="1">
              <a:solidFill>
                <a:srgbClr val="000000"/>
              </a:solidFill>
              <a:latin typeface="Calibri"/>
              <a:ea typeface="Calibri"/>
              <a:cs typeface="Calibri"/>
            </a:endParaRPr>
          </a:p>
        </p:txBody>
      </p:sp>
    </p:spTree>
    <p:extLst>
      <p:ext uri="{BB962C8B-B14F-4D97-AF65-F5344CB8AC3E}">
        <p14:creationId xmlns:p14="http://schemas.microsoft.com/office/powerpoint/2010/main" val="64502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764D6-356E-ECAD-0BD2-3CA1B55034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04E531-7CF7-6849-653C-395DB214B383}"/>
              </a:ext>
            </a:extLst>
          </p:cNvPr>
          <p:cNvSpPr>
            <a:spLocks noGrp="1"/>
          </p:cNvSpPr>
          <p:nvPr>
            <p:ph type="title"/>
          </p:nvPr>
        </p:nvSpPr>
        <p:spPr>
          <a:xfrm>
            <a:off x="1381249" y="896112"/>
            <a:ext cx="4188277" cy="435600"/>
          </a:xfrm>
        </p:spPr>
        <p:txBody>
          <a:bodyPr/>
          <a:lstStyle/>
          <a:p>
            <a:r>
              <a:rPr lang="en-US"/>
              <a:t>OER Call/Grant FAQ</a:t>
            </a:r>
          </a:p>
        </p:txBody>
      </p:sp>
      <p:sp>
        <p:nvSpPr>
          <p:cNvPr id="5" name="Text Placeholder 4">
            <a:extLst>
              <a:ext uri="{FF2B5EF4-FFF2-40B4-BE49-F238E27FC236}">
                <a16:creationId xmlns:a16="http://schemas.microsoft.com/office/drawing/2014/main" id="{44AD7F1C-BCFE-265D-8800-8DA673BC8E43}"/>
              </a:ext>
            </a:extLst>
          </p:cNvPr>
          <p:cNvSpPr>
            <a:spLocks noGrp="1"/>
          </p:cNvSpPr>
          <p:nvPr>
            <p:ph type="body" idx="1"/>
          </p:nvPr>
        </p:nvSpPr>
        <p:spPr>
          <a:xfrm>
            <a:off x="1381250" y="1618700"/>
            <a:ext cx="5997150" cy="3231000"/>
          </a:xfrm>
        </p:spPr>
        <p:txBody>
          <a:bodyPr/>
          <a:lstStyle/>
          <a:p>
            <a:r>
              <a:rPr lang="en-US">
                <a:latin typeface="Aptos"/>
              </a:rPr>
              <a:t>What is required for a degree to meet </a:t>
            </a:r>
            <a:r>
              <a:rPr lang="en-US"/>
              <a:t>the</a:t>
            </a:r>
            <a:r>
              <a:rPr lang="en-US">
                <a:latin typeface="Aptos"/>
              </a:rPr>
              <a:t> requirements? (No traditional textbooks? No fees whatsoever?)</a:t>
            </a:r>
            <a:endParaRPr lang="en-US"/>
          </a:p>
          <a:p>
            <a:pPr lvl="1"/>
            <a:r>
              <a:rPr lang="en-US" sz="1600">
                <a:solidFill>
                  <a:srgbClr val="555555"/>
                </a:solidFill>
                <a:latin typeface="Source Sans Pro"/>
                <a:ea typeface="Source Sans Pro"/>
                <a:cs typeface="Courier New"/>
              </a:rPr>
              <a:t>All</a:t>
            </a:r>
            <a:r>
              <a:rPr lang="en-US" sz="1600">
                <a:solidFill>
                  <a:srgbClr val="555555"/>
                </a:solidFill>
                <a:latin typeface="Source Sans Pro"/>
                <a:ea typeface="Source Sans Pro"/>
              </a:rPr>
              <a:t> instructional </a:t>
            </a:r>
            <a:r>
              <a:rPr lang="en-US" sz="1600" b="1">
                <a:solidFill>
                  <a:srgbClr val="555555"/>
                </a:solidFill>
                <a:latin typeface="Source Sans Pro"/>
                <a:ea typeface="Source Sans Pro"/>
              </a:rPr>
              <a:t>textbooks</a:t>
            </a:r>
            <a:r>
              <a:rPr lang="en-US" sz="1600">
                <a:solidFill>
                  <a:srgbClr val="555555"/>
                </a:solidFill>
                <a:latin typeface="Source Sans Pro"/>
                <a:ea typeface="Source Sans Pro"/>
              </a:rPr>
              <a:t> for the zero textbook cost degree program pathway must be zero-cost. Discretionary student printing of instructional materials shall not be considered a cost as part of this program (e.g. the student chooses to print the open education resource material on their personal printer).</a:t>
            </a:r>
            <a:endParaRPr lang="en-US">
              <a:latin typeface="Aptos"/>
            </a:endParaRPr>
          </a:p>
          <a:p>
            <a:pPr lvl="1"/>
            <a:endParaRPr lang="en-US">
              <a:latin typeface="Aptos"/>
            </a:endParaRPr>
          </a:p>
          <a:p>
            <a:endParaRPr lang="en-US"/>
          </a:p>
        </p:txBody>
      </p:sp>
    </p:spTree>
    <p:extLst>
      <p:ext uri="{BB962C8B-B14F-4D97-AF65-F5344CB8AC3E}">
        <p14:creationId xmlns:p14="http://schemas.microsoft.com/office/powerpoint/2010/main" val="3767675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6B830A-DC2C-2EC3-0DE5-6AAC39AFC3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93ECC8-2C58-5F2A-89B4-B9BB19560CB9}"/>
              </a:ext>
            </a:extLst>
          </p:cNvPr>
          <p:cNvSpPr>
            <a:spLocks noGrp="1"/>
          </p:cNvSpPr>
          <p:nvPr>
            <p:ph type="title"/>
          </p:nvPr>
        </p:nvSpPr>
        <p:spPr>
          <a:xfrm>
            <a:off x="1381249" y="896112"/>
            <a:ext cx="4188277" cy="435600"/>
          </a:xfrm>
        </p:spPr>
        <p:txBody>
          <a:bodyPr/>
          <a:lstStyle/>
          <a:p>
            <a:r>
              <a:rPr lang="en-US"/>
              <a:t>OER Call/Grant FAQ</a:t>
            </a:r>
          </a:p>
        </p:txBody>
      </p:sp>
      <p:sp>
        <p:nvSpPr>
          <p:cNvPr id="5" name="Text Placeholder 4">
            <a:extLst>
              <a:ext uri="{FF2B5EF4-FFF2-40B4-BE49-F238E27FC236}">
                <a16:creationId xmlns:a16="http://schemas.microsoft.com/office/drawing/2014/main" id="{728E133A-5727-6E7D-DC42-08764D8FD72A}"/>
              </a:ext>
            </a:extLst>
          </p:cNvPr>
          <p:cNvSpPr>
            <a:spLocks noGrp="1"/>
          </p:cNvSpPr>
          <p:nvPr>
            <p:ph type="body" idx="1"/>
          </p:nvPr>
        </p:nvSpPr>
        <p:spPr>
          <a:xfrm>
            <a:off x="1381250" y="1618700"/>
            <a:ext cx="5997150" cy="3231000"/>
          </a:xfrm>
        </p:spPr>
        <p:txBody>
          <a:bodyPr/>
          <a:lstStyle/>
          <a:p>
            <a:r>
              <a:rPr lang="en-US">
                <a:solidFill>
                  <a:srgbClr val="555555"/>
                </a:solidFill>
              </a:rPr>
              <a:t>Do materials fees for lab classes disqualify a program, and would it matter if they are actual material fees or items that must be purchased in a bookstore?</a:t>
            </a:r>
            <a:endParaRPr lang="en-US"/>
          </a:p>
          <a:p>
            <a:pPr lvl="1"/>
            <a:r>
              <a:rPr lang="en-US" sz="1600">
                <a:solidFill>
                  <a:srgbClr val="555555"/>
                </a:solidFill>
                <a:latin typeface="Source Sans Pro"/>
                <a:ea typeface="Source Sans Pro"/>
                <a:cs typeface="Courier New"/>
              </a:rPr>
              <a:t>Fees</a:t>
            </a:r>
            <a:r>
              <a:rPr lang="en-US" sz="1600">
                <a:solidFill>
                  <a:srgbClr val="555555"/>
                </a:solidFill>
                <a:latin typeface="Source Sans Pro"/>
                <a:ea typeface="Source Sans Pro"/>
              </a:rPr>
              <a:t> for materials in certain labs are allowed. Examples: materials kits in cosmetology courses/labs or required purchase of goggles for a chemistry lab.</a:t>
            </a:r>
            <a:endParaRPr lang="en-US" sz="1600">
              <a:solidFill>
                <a:srgbClr val="555555"/>
              </a:solidFill>
            </a:endParaRPr>
          </a:p>
          <a:p>
            <a:pPr lvl="1"/>
            <a:endParaRPr lang="en-US">
              <a:solidFill>
                <a:srgbClr val="555555"/>
              </a:solidFill>
            </a:endParaRPr>
          </a:p>
          <a:p>
            <a:pPr lvl="1"/>
            <a:endParaRPr lang="en-US">
              <a:solidFill>
                <a:srgbClr val="555555"/>
              </a:solidFill>
            </a:endParaRPr>
          </a:p>
          <a:p>
            <a:pPr lvl="1"/>
            <a:endParaRPr lang="en-US">
              <a:latin typeface="Aptos"/>
            </a:endParaRPr>
          </a:p>
          <a:p>
            <a:endParaRPr lang="en-US"/>
          </a:p>
        </p:txBody>
      </p:sp>
    </p:spTree>
    <p:extLst>
      <p:ext uri="{BB962C8B-B14F-4D97-AF65-F5344CB8AC3E}">
        <p14:creationId xmlns:p14="http://schemas.microsoft.com/office/powerpoint/2010/main" val="3772030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3747A-4AB1-0BB8-123C-782D08E24E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91D62F-D307-855E-B51A-B4A73FB543B8}"/>
              </a:ext>
            </a:extLst>
          </p:cNvPr>
          <p:cNvSpPr>
            <a:spLocks noGrp="1"/>
          </p:cNvSpPr>
          <p:nvPr>
            <p:ph type="title"/>
          </p:nvPr>
        </p:nvSpPr>
        <p:spPr>
          <a:xfrm>
            <a:off x="1381249" y="896112"/>
            <a:ext cx="4188277" cy="435600"/>
          </a:xfrm>
        </p:spPr>
        <p:txBody>
          <a:bodyPr/>
          <a:lstStyle/>
          <a:p>
            <a:r>
              <a:rPr lang="en-US"/>
              <a:t>OER Call/Grant FAQ</a:t>
            </a:r>
          </a:p>
        </p:txBody>
      </p:sp>
      <p:sp>
        <p:nvSpPr>
          <p:cNvPr id="5" name="Text Placeholder 4">
            <a:extLst>
              <a:ext uri="{FF2B5EF4-FFF2-40B4-BE49-F238E27FC236}">
                <a16:creationId xmlns:a16="http://schemas.microsoft.com/office/drawing/2014/main" id="{3CA2CF0E-9494-AC32-0B0C-51A1F345C0F6}"/>
              </a:ext>
            </a:extLst>
          </p:cNvPr>
          <p:cNvSpPr>
            <a:spLocks noGrp="1"/>
          </p:cNvSpPr>
          <p:nvPr>
            <p:ph type="body" idx="1"/>
          </p:nvPr>
        </p:nvSpPr>
        <p:spPr>
          <a:xfrm>
            <a:off x="1381250" y="1618700"/>
            <a:ext cx="5997150" cy="3231000"/>
          </a:xfrm>
        </p:spPr>
        <p:txBody>
          <a:bodyPr/>
          <a:lstStyle/>
          <a:p>
            <a:r>
              <a:rPr lang="en-US">
                <a:solidFill>
                  <a:srgbClr val="555555"/>
                </a:solidFill>
              </a:rPr>
              <a:t>If a course uses a ZTC textbook but requires a student to purchase access to a homework system or other digitally accessed resource, is this a ZTC course section?</a:t>
            </a:r>
            <a:endParaRPr lang="en-US">
              <a:solidFill>
                <a:srgbClr val="555555"/>
              </a:solidFill>
              <a:ea typeface="Source Sans Pro"/>
            </a:endParaRPr>
          </a:p>
          <a:p>
            <a:pPr lvl="1"/>
            <a:r>
              <a:rPr lang="en-US" sz="1600">
                <a:solidFill>
                  <a:srgbClr val="555555"/>
                </a:solidFill>
                <a:ea typeface="Source Sans Pro"/>
              </a:rPr>
              <a:t>No, it is not a ZTC course section.</a:t>
            </a:r>
            <a:endParaRPr lang="en-US" sz="1600">
              <a:solidFill>
                <a:srgbClr val="555555"/>
              </a:solidFill>
            </a:endParaRPr>
          </a:p>
          <a:p>
            <a:pPr lvl="1"/>
            <a:endParaRPr lang="en-US">
              <a:solidFill>
                <a:srgbClr val="555555"/>
              </a:solidFill>
            </a:endParaRPr>
          </a:p>
          <a:p>
            <a:pPr lvl="1"/>
            <a:endParaRPr lang="en-US">
              <a:solidFill>
                <a:srgbClr val="555555"/>
              </a:solidFill>
            </a:endParaRPr>
          </a:p>
          <a:p>
            <a:pPr lvl="1"/>
            <a:endParaRPr lang="en-US">
              <a:solidFill>
                <a:srgbClr val="555555"/>
              </a:solidFill>
            </a:endParaRPr>
          </a:p>
          <a:p>
            <a:pPr lvl="1"/>
            <a:endParaRPr lang="en-US">
              <a:latin typeface="Aptos"/>
            </a:endParaRPr>
          </a:p>
          <a:p>
            <a:endParaRPr lang="en-US"/>
          </a:p>
        </p:txBody>
      </p:sp>
    </p:spTree>
    <p:extLst>
      <p:ext uri="{BB962C8B-B14F-4D97-AF65-F5344CB8AC3E}">
        <p14:creationId xmlns:p14="http://schemas.microsoft.com/office/powerpoint/2010/main" val="1360649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C125AE-066B-B2A0-F490-30CA94CECE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E7FFA2-9D38-2B49-BDF7-AAF18D61213B}"/>
              </a:ext>
            </a:extLst>
          </p:cNvPr>
          <p:cNvSpPr>
            <a:spLocks noGrp="1"/>
          </p:cNvSpPr>
          <p:nvPr>
            <p:ph type="title"/>
          </p:nvPr>
        </p:nvSpPr>
        <p:spPr>
          <a:xfrm>
            <a:off x="1381249" y="896112"/>
            <a:ext cx="4188277" cy="435600"/>
          </a:xfrm>
        </p:spPr>
        <p:txBody>
          <a:bodyPr/>
          <a:lstStyle/>
          <a:p>
            <a:r>
              <a:rPr lang="en-US"/>
              <a:t>OER Call/Grant FAQ</a:t>
            </a:r>
          </a:p>
        </p:txBody>
      </p:sp>
      <p:sp>
        <p:nvSpPr>
          <p:cNvPr id="5" name="Text Placeholder 4">
            <a:extLst>
              <a:ext uri="{FF2B5EF4-FFF2-40B4-BE49-F238E27FC236}">
                <a16:creationId xmlns:a16="http://schemas.microsoft.com/office/drawing/2014/main" id="{61B8CB58-AB07-46B9-8EAB-8271B3E06236}"/>
              </a:ext>
            </a:extLst>
          </p:cNvPr>
          <p:cNvSpPr>
            <a:spLocks noGrp="1"/>
          </p:cNvSpPr>
          <p:nvPr>
            <p:ph type="body" idx="1"/>
          </p:nvPr>
        </p:nvSpPr>
        <p:spPr>
          <a:xfrm>
            <a:off x="1381250" y="1618700"/>
            <a:ext cx="5997150" cy="3231000"/>
          </a:xfrm>
        </p:spPr>
        <p:txBody>
          <a:bodyPr/>
          <a:lstStyle/>
          <a:p>
            <a:r>
              <a:rPr lang="en-US">
                <a:solidFill>
                  <a:srgbClr val="000000"/>
                </a:solidFill>
              </a:rPr>
              <a:t>Exactly how many courses must be "zero-cost" with regard to the degree?  For an ADT, for example, do ALL the courses a student takes for the degree (</a:t>
            </a:r>
            <a:r>
              <a:rPr lang="en-US" err="1">
                <a:solidFill>
                  <a:srgbClr val="000000"/>
                </a:solidFill>
              </a:rPr>
              <a:t>ie</a:t>
            </a:r>
            <a:r>
              <a:rPr lang="en-US">
                <a:solidFill>
                  <a:srgbClr val="000000"/>
                </a:solidFill>
              </a:rPr>
              <a:t>, 60 units across campus) need to be available at "zero-cost" or just those courses required for the degree/certificate itself (-18 units)?</a:t>
            </a:r>
            <a:endParaRPr lang="en-US">
              <a:solidFill>
                <a:srgbClr val="555555"/>
              </a:solidFill>
            </a:endParaRPr>
          </a:p>
          <a:p>
            <a:pPr lvl="1"/>
            <a:r>
              <a:rPr lang="en-US" sz="1600">
                <a:solidFill>
                  <a:srgbClr val="555555"/>
                </a:solidFill>
                <a:ea typeface="Source Sans Pro"/>
                <a:cs typeface="Courier New"/>
              </a:rPr>
              <a:t>All</a:t>
            </a:r>
            <a:r>
              <a:rPr lang="en-US" sz="1600">
                <a:solidFill>
                  <a:srgbClr val="555555"/>
                </a:solidFill>
                <a:ea typeface="Source Sans Pro"/>
              </a:rPr>
              <a:t> courses (major and general education) included in the zero textbook cost degree program pathway must have zero-cost textbook section options.</a:t>
            </a:r>
            <a:endParaRPr lang="en-US" sz="1600">
              <a:solidFill>
                <a:srgbClr val="000000"/>
              </a:solidFill>
            </a:endParaRPr>
          </a:p>
          <a:p>
            <a:pPr lvl="1"/>
            <a:endParaRPr lang="en-US">
              <a:solidFill>
                <a:srgbClr val="000000"/>
              </a:solidFill>
            </a:endParaRPr>
          </a:p>
          <a:p>
            <a:pPr lvl="1"/>
            <a:endParaRPr lang="en-US">
              <a:solidFill>
                <a:srgbClr val="555555"/>
              </a:solidFill>
            </a:endParaRPr>
          </a:p>
          <a:p>
            <a:pPr lvl="1"/>
            <a:endParaRPr lang="en-US">
              <a:solidFill>
                <a:srgbClr val="555555"/>
              </a:solidFill>
            </a:endParaRPr>
          </a:p>
          <a:p>
            <a:pPr lvl="1"/>
            <a:endParaRPr lang="en-US">
              <a:solidFill>
                <a:srgbClr val="555555"/>
              </a:solidFill>
            </a:endParaRPr>
          </a:p>
          <a:p>
            <a:pPr lvl="1"/>
            <a:endParaRPr lang="en-US">
              <a:latin typeface="Aptos"/>
            </a:endParaRPr>
          </a:p>
          <a:p>
            <a:endParaRPr lang="en-US"/>
          </a:p>
        </p:txBody>
      </p:sp>
    </p:spTree>
    <p:extLst>
      <p:ext uri="{BB962C8B-B14F-4D97-AF65-F5344CB8AC3E}">
        <p14:creationId xmlns:p14="http://schemas.microsoft.com/office/powerpoint/2010/main" val="1500770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6B7BBC-549E-4110-B063-56AE1B2A1E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E75429-8630-FF3E-0984-9BADD554D532}"/>
              </a:ext>
            </a:extLst>
          </p:cNvPr>
          <p:cNvSpPr>
            <a:spLocks noGrp="1"/>
          </p:cNvSpPr>
          <p:nvPr>
            <p:ph type="title"/>
          </p:nvPr>
        </p:nvSpPr>
        <p:spPr>
          <a:xfrm>
            <a:off x="1381249" y="896112"/>
            <a:ext cx="4188277" cy="435600"/>
          </a:xfrm>
        </p:spPr>
        <p:txBody>
          <a:bodyPr/>
          <a:lstStyle/>
          <a:p>
            <a:r>
              <a:rPr lang="en-US"/>
              <a:t>OER Call/Grant FAQ</a:t>
            </a:r>
          </a:p>
        </p:txBody>
      </p:sp>
      <p:sp>
        <p:nvSpPr>
          <p:cNvPr id="5" name="Text Placeholder 4">
            <a:extLst>
              <a:ext uri="{FF2B5EF4-FFF2-40B4-BE49-F238E27FC236}">
                <a16:creationId xmlns:a16="http://schemas.microsoft.com/office/drawing/2014/main" id="{0E93779A-3A58-EC5D-E090-5C704764617B}"/>
              </a:ext>
            </a:extLst>
          </p:cNvPr>
          <p:cNvSpPr>
            <a:spLocks noGrp="1"/>
          </p:cNvSpPr>
          <p:nvPr>
            <p:ph type="body" idx="1"/>
          </p:nvPr>
        </p:nvSpPr>
        <p:spPr>
          <a:xfrm>
            <a:off x="1381250" y="1618700"/>
            <a:ext cx="5997150" cy="3231000"/>
          </a:xfrm>
        </p:spPr>
        <p:txBody>
          <a:bodyPr/>
          <a:lstStyle/>
          <a:p>
            <a:r>
              <a:rPr lang="en-US">
                <a:solidFill>
                  <a:srgbClr val="000000"/>
                </a:solidFill>
              </a:rPr>
              <a:t>Exactly how many courses must be "zero-cost" with regard to the degree?  For an ADT, for example, do ALL the courses a student takes for the degree (</a:t>
            </a:r>
            <a:r>
              <a:rPr lang="en-US" err="1">
                <a:solidFill>
                  <a:srgbClr val="000000"/>
                </a:solidFill>
              </a:rPr>
              <a:t>ie</a:t>
            </a:r>
            <a:r>
              <a:rPr lang="en-US">
                <a:solidFill>
                  <a:srgbClr val="000000"/>
                </a:solidFill>
              </a:rPr>
              <a:t>, 60 units across campus) need to be available at "zero-cost" or just those courses required for the degree/certificate itself (-18 units)?</a:t>
            </a:r>
            <a:endParaRPr lang="en-US">
              <a:solidFill>
                <a:srgbClr val="555555"/>
              </a:solidFill>
            </a:endParaRPr>
          </a:p>
          <a:p>
            <a:pPr lvl="1"/>
            <a:r>
              <a:rPr lang="en-US" sz="1600">
                <a:solidFill>
                  <a:srgbClr val="555555"/>
                </a:solidFill>
                <a:ea typeface="Source Sans Pro"/>
                <a:cs typeface="Courier New"/>
              </a:rPr>
              <a:t>All</a:t>
            </a:r>
            <a:r>
              <a:rPr lang="en-US" sz="1600">
                <a:solidFill>
                  <a:srgbClr val="555555"/>
                </a:solidFill>
                <a:ea typeface="Source Sans Pro"/>
              </a:rPr>
              <a:t> courses (major and general education) included in the zero textbook cost degree program pathway must have zero-cost textbook section options.</a:t>
            </a:r>
            <a:endParaRPr lang="en-US" sz="1600">
              <a:solidFill>
                <a:srgbClr val="000000"/>
              </a:solidFill>
            </a:endParaRPr>
          </a:p>
          <a:p>
            <a:pPr lvl="1"/>
            <a:endParaRPr lang="en-US">
              <a:solidFill>
                <a:srgbClr val="000000"/>
              </a:solidFill>
            </a:endParaRPr>
          </a:p>
          <a:p>
            <a:pPr lvl="1"/>
            <a:endParaRPr lang="en-US">
              <a:solidFill>
                <a:srgbClr val="555555"/>
              </a:solidFill>
            </a:endParaRPr>
          </a:p>
          <a:p>
            <a:pPr lvl="1"/>
            <a:endParaRPr lang="en-US">
              <a:solidFill>
                <a:srgbClr val="555555"/>
              </a:solidFill>
            </a:endParaRPr>
          </a:p>
          <a:p>
            <a:pPr lvl="1"/>
            <a:endParaRPr lang="en-US">
              <a:solidFill>
                <a:srgbClr val="555555"/>
              </a:solidFill>
            </a:endParaRPr>
          </a:p>
          <a:p>
            <a:pPr lvl="1"/>
            <a:endParaRPr lang="en-US">
              <a:latin typeface="Aptos"/>
            </a:endParaRPr>
          </a:p>
          <a:p>
            <a:endParaRPr lang="en-US"/>
          </a:p>
        </p:txBody>
      </p:sp>
    </p:spTree>
    <p:extLst>
      <p:ext uri="{BB962C8B-B14F-4D97-AF65-F5344CB8AC3E}">
        <p14:creationId xmlns:p14="http://schemas.microsoft.com/office/powerpoint/2010/main" val="480938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8A116E-136F-F3D4-18DE-CE9B29C984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53DA9B-6594-34D5-6EED-6F0BFF22163D}"/>
              </a:ext>
            </a:extLst>
          </p:cNvPr>
          <p:cNvSpPr>
            <a:spLocks noGrp="1"/>
          </p:cNvSpPr>
          <p:nvPr>
            <p:ph type="title"/>
          </p:nvPr>
        </p:nvSpPr>
        <p:spPr>
          <a:xfrm>
            <a:off x="1381249" y="896112"/>
            <a:ext cx="4188277" cy="435600"/>
          </a:xfrm>
        </p:spPr>
        <p:txBody>
          <a:bodyPr/>
          <a:lstStyle/>
          <a:p>
            <a:r>
              <a:rPr lang="en-US"/>
              <a:t>OER Call/Grant FAQ</a:t>
            </a:r>
          </a:p>
        </p:txBody>
      </p:sp>
      <p:sp>
        <p:nvSpPr>
          <p:cNvPr id="5" name="Text Placeholder 4">
            <a:extLst>
              <a:ext uri="{FF2B5EF4-FFF2-40B4-BE49-F238E27FC236}">
                <a16:creationId xmlns:a16="http://schemas.microsoft.com/office/drawing/2014/main" id="{D41F0FF3-943B-B864-20FD-514AA2F19538}"/>
              </a:ext>
            </a:extLst>
          </p:cNvPr>
          <p:cNvSpPr>
            <a:spLocks noGrp="1"/>
          </p:cNvSpPr>
          <p:nvPr>
            <p:ph type="body" idx="1"/>
          </p:nvPr>
        </p:nvSpPr>
        <p:spPr>
          <a:xfrm>
            <a:off x="1381250" y="1618700"/>
            <a:ext cx="5997150" cy="3231000"/>
          </a:xfrm>
        </p:spPr>
        <p:txBody>
          <a:bodyPr/>
          <a:lstStyle/>
          <a:p>
            <a:r>
              <a:rPr lang="en-US">
                <a:solidFill>
                  <a:srgbClr val="555555"/>
                </a:solidFill>
              </a:rPr>
              <a:t>Does the grant require all course sections of a course be converted to utilize zero textbook cost instructional materials?</a:t>
            </a:r>
            <a:endParaRPr lang="en-US"/>
          </a:p>
          <a:p>
            <a:pPr lvl="1"/>
            <a:r>
              <a:rPr lang="en-US" sz="1600">
                <a:solidFill>
                  <a:srgbClr val="555555"/>
                </a:solidFill>
                <a:ea typeface="Source Sans Pro"/>
                <a:cs typeface="Courier New"/>
              </a:rPr>
              <a:t>No</a:t>
            </a:r>
            <a:r>
              <a:rPr lang="en-US" sz="1600">
                <a:solidFill>
                  <a:srgbClr val="555555"/>
                </a:solidFill>
                <a:ea typeface="Source Sans Pro"/>
              </a:rPr>
              <a:t>, each program pathway course must have at least one section (major and general education) included in the zero textbook cost degree program pathway that utilizes zero textbook cost instructional material. However, colleges should be striving to maximize the number of course sections available and communicating to students how to identify ZTC course options.</a:t>
            </a:r>
            <a:endParaRPr lang="en-US" sz="1600">
              <a:solidFill>
                <a:srgbClr val="555555"/>
              </a:solidFill>
            </a:endParaRPr>
          </a:p>
          <a:p>
            <a:pPr lvl="1"/>
            <a:endParaRPr lang="en-US" sz="1600">
              <a:solidFill>
                <a:srgbClr val="555555"/>
              </a:solidFill>
            </a:endParaRPr>
          </a:p>
          <a:p>
            <a:pPr lvl="1"/>
            <a:endParaRPr lang="en-US">
              <a:solidFill>
                <a:srgbClr val="555555"/>
              </a:solidFill>
            </a:endParaRPr>
          </a:p>
          <a:p>
            <a:pPr lvl="1"/>
            <a:endParaRPr lang="en-US">
              <a:solidFill>
                <a:srgbClr val="555555"/>
              </a:solidFill>
            </a:endParaRPr>
          </a:p>
          <a:p>
            <a:pPr lvl="1"/>
            <a:endParaRPr lang="en-US">
              <a:latin typeface="Aptos"/>
            </a:endParaRPr>
          </a:p>
          <a:p>
            <a:endParaRPr lang="en-US"/>
          </a:p>
        </p:txBody>
      </p:sp>
    </p:spTree>
    <p:extLst>
      <p:ext uri="{BB962C8B-B14F-4D97-AF65-F5344CB8AC3E}">
        <p14:creationId xmlns:p14="http://schemas.microsoft.com/office/powerpoint/2010/main" val="27750842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B4E768-8751-CEDB-CF91-769DAA90AC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8D2FE7-8B9F-806F-34F0-1A9BC8A91B03}"/>
              </a:ext>
            </a:extLst>
          </p:cNvPr>
          <p:cNvSpPr>
            <a:spLocks noGrp="1"/>
          </p:cNvSpPr>
          <p:nvPr>
            <p:ph type="title"/>
          </p:nvPr>
        </p:nvSpPr>
        <p:spPr>
          <a:xfrm>
            <a:off x="1381249" y="896112"/>
            <a:ext cx="4188277" cy="435600"/>
          </a:xfrm>
        </p:spPr>
        <p:txBody>
          <a:bodyPr/>
          <a:lstStyle/>
          <a:p>
            <a:r>
              <a:rPr lang="en-US"/>
              <a:t>OER Call/Grant FAQ</a:t>
            </a:r>
          </a:p>
        </p:txBody>
      </p:sp>
      <p:sp>
        <p:nvSpPr>
          <p:cNvPr id="5" name="Text Placeholder 4">
            <a:extLst>
              <a:ext uri="{FF2B5EF4-FFF2-40B4-BE49-F238E27FC236}">
                <a16:creationId xmlns:a16="http://schemas.microsoft.com/office/drawing/2014/main" id="{08D4EDEC-8FB7-2B95-00B5-0CF3B95A508F}"/>
              </a:ext>
            </a:extLst>
          </p:cNvPr>
          <p:cNvSpPr>
            <a:spLocks noGrp="1"/>
          </p:cNvSpPr>
          <p:nvPr>
            <p:ph type="body" idx="1"/>
          </p:nvPr>
        </p:nvSpPr>
        <p:spPr>
          <a:xfrm>
            <a:off x="1381250" y="1618700"/>
            <a:ext cx="5997150" cy="3231000"/>
          </a:xfrm>
        </p:spPr>
        <p:txBody>
          <a:bodyPr/>
          <a:lstStyle/>
          <a:p>
            <a:pPr lvl="1"/>
            <a:endParaRPr lang="en-US" sz="1600">
              <a:solidFill>
                <a:srgbClr val="555555"/>
              </a:solidFill>
            </a:endParaRPr>
          </a:p>
          <a:p>
            <a:r>
              <a:rPr lang="en-US">
                <a:solidFill>
                  <a:srgbClr val="555555"/>
                </a:solidFill>
              </a:rPr>
              <a:t>If a course uses a ZTC textbook but requires a student to purchase a calculator or other instructional materials, is this a ZTC course section?</a:t>
            </a:r>
          </a:p>
          <a:p>
            <a:pPr lvl="1"/>
            <a:r>
              <a:rPr lang="en-US" sz="1200">
                <a:solidFill>
                  <a:srgbClr val="555555"/>
                </a:solidFill>
                <a:ea typeface="Source Sans Pro"/>
                <a:cs typeface="Courier New"/>
              </a:rPr>
              <a:t>Yes</a:t>
            </a:r>
            <a:r>
              <a:rPr lang="en-US" sz="1200">
                <a:solidFill>
                  <a:srgbClr val="555555"/>
                </a:solidFill>
                <a:ea typeface="Source Sans Pro"/>
              </a:rPr>
              <a:t>. Although a ZTC section can require students to purchase supplies (other than texts and access to digital resources), colleges should have a process to inform students of these additional expenses and, if possible, establish mechanisms to reduce or remove these costs. A note in the schedule should indicate that the purchase of supplies is required. Also, systems for the loaning of some supplies can be established to assist students to reduce their costs. </a:t>
            </a:r>
            <a:endParaRPr lang="en-US" sz="1200">
              <a:solidFill>
                <a:srgbClr val="555555"/>
              </a:solidFill>
            </a:endParaRPr>
          </a:p>
          <a:p>
            <a:pPr lvl="1"/>
            <a:endParaRPr lang="en-US">
              <a:solidFill>
                <a:srgbClr val="555555"/>
              </a:solidFill>
            </a:endParaRPr>
          </a:p>
          <a:p>
            <a:pPr lvl="1"/>
            <a:endParaRPr lang="en-US">
              <a:solidFill>
                <a:srgbClr val="555555"/>
              </a:solidFill>
            </a:endParaRPr>
          </a:p>
          <a:p>
            <a:pPr lvl="1"/>
            <a:endParaRPr lang="en-US">
              <a:solidFill>
                <a:srgbClr val="555555"/>
              </a:solidFill>
            </a:endParaRPr>
          </a:p>
          <a:p>
            <a:pPr lvl="1"/>
            <a:endParaRPr lang="en-US">
              <a:latin typeface="Aptos"/>
            </a:endParaRPr>
          </a:p>
          <a:p>
            <a:endParaRPr lang="en-US"/>
          </a:p>
        </p:txBody>
      </p:sp>
    </p:spTree>
    <p:extLst>
      <p:ext uri="{BB962C8B-B14F-4D97-AF65-F5344CB8AC3E}">
        <p14:creationId xmlns:p14="http://schemas.microsoft.com/office/powerpoint/2010/main" val="25883990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030814-329D-4E0F-C981-4B3A6EC910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7923F3-1248-1C99-D3C5-9ECB54CB09B1}"/>
              </a:ext>
            </a:extLst>
          </p:cNvPr>
          <p:cNvSpPr>
            <a:spLocks noGrp="1"/>
          </p:cNvSpPr>
          <p:nvPr>
            <p:ph type="title"/>
          </p:nvPr>
        </p:nvSpPr>
        <p:spPr>
          <a:xfrm>
            <a:off x="1381249" y="896112"/>
            <a:ext cx="4188277" cy="435600"/>
          </a:xfrm>
        </p:spPr>
        <p:txBody>
          <a:bodyPr/>
          <a:lstStyle/>
          <a:p>
            <a:r>
              <a:rPr lang="en-US"/>
              <a:t>OER Call/Grant FAQ</a:t>
            </a:r>
          </a:p>
        </p:txBody>
      </p:sp>
      <p:sp>
        <p:nvSpPr>
          <p:cNvPr id="5" name="Text Placeholder 4">
            <a:extLst>
              <a:ext uri="{FF2B5EF4-FFF2-40B4-BE49-F238E27FC236}">
                <a16:creationId xmlns:a16="http://schemas.microsoft.com/office/drawing/2014/main" id="{83E42610-61E1-48E8-A180-2C690C0162DE}"/>
              </a:ext>
            </a:extLst>
          </p:cNvPr>
          <p:cNvSpPr>
            <a:spLocks noGrp="1"/>
          </p:cNvSpPr>
          <p:nvPr>
            <p:ph type="body" idx="1"/>
          </p:nvPr>
        </p:nvSpPr>
        <p:spPr>
          <a:xfrm>
            <a:off x="1381250" y="1618700"/>
            <a:ext cx="5997150" cy="3231000"/>
          </a:xfrm>
        </p:spPr>
        <p:txBody>
          <a:bodyPr/>
          <a:lstStyle/>
          <a:p>
            <a:pPr lvl="1"/>
            <a:endParaRPr lang="en-US" sz="1600">
              <a:solidFill>
                <a:srgbClr val="555555"/>
              </a:solidFill>
            </a:endParaRPr>
          </a:p>
          <a:p>
            <a:r>
              <a:rPr lang="en-US">
                <a:solidFill>
                  <a:srgbClr val="000000"/>
                </a:solidFill>
                <a:ea typeface="Source Sans Pro"/>
              </a:rPr>
              <a:t>If a course section does not have a required textbook (such as athletics or art course), can it count as a zero-cost textbook section for the grant?</a:t>
            </a:r>
            <a:endParaRPr lang="en-US">
              <a:solidFill>
                <a:srgbClr val="555555"/>
              </a:solidFill>
              <a:ea typeface="Source Sans Pro"/>
            </a:endParaRPr>
          </a:p>
          <a:p>
            <a:pPr lvl="1"/>
            <a:r>
              <a:rPr lang="en-US" sz="1600">
                <a:solidFill>
                  <a:srgbClr val="555555"/>
                </a:solidFill>
                <a:ea typeface="Source Sans Pro"/>
              </a:rPr>
              <a:t>Yes, if a course does not require a textbook, then it is ZTC qualifying by nature.</a:t>
            </a:r>
            <a:endParaRPr lang="en-US" sz="1600">
              <a:solidFill>
                <a:srgbClr val="000000"/>
              </a:solidFill>
              <a:ea typeface="Source Sans Pro"/>
            </a:endParaRPr>
          </a:p>
          <a:p>
            <a:pPr lvl="1"/>
            <a:endParaRPr lang="en-US" sz="1600">
              <a:solidFill>
                <a:srgbClr val="555555"/>
              </a:solidFill>
              <a:ea typeface="Source Sans Pro"/>
            </a:endParaRPr>
          </a:p>
          <a:p>
            <a:pPr lvl="1"/>
            <a:endParaRPr lang="en-US">
              <a:solidFill>
                <a:srgbClr val="555555"/>
              </a:solidFill>
            </a:endParaRPr>
          </a:p>
          <a:p>
            <a:pPr lvl="1"/>
            <a:endParaRPr lang="en-US">
              <a:solidFill>
                <a:srgbClr val="555555"/>
              </a:solidFill>
            </a:endParaRPr>
          </a:p>
          <a:p>
            <a:pPr lvl="1"/>
            <a:endParaRPr lang="en-US">
              <a:solidFill>
                <a:srgbClr val="555555"/>
              </a:solidFill>
            </a:endParaRPr>
          </a:p>
          <a:p>
            <a:pPr lvl="1"/>
            <a:endParaRPr lang="en-US">
              <a:latin typeface="Aptos"/>
            </a:endParaRPr>
          </a:p>
          <a:p>
            <a:endParaRPr lang="en-US"/>
          </a:p>
        </p:txBody>
      </p:sp>
    </p:spTree>
    <p:extLst>
      <p:ext uri="{BB962C8B-B14F-4D97-AF65-F5344CB8AC3E}">
        <p14:creationId xmlns:p14="http://schemas.microsoft.com/office/powerpoint/2010/main" val="42099230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8E32F-1E84-8C4C-5D6C-D378647725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1FAB85-B031-0708-9642-61ADF2B4B181}"/>
              </a:ext>
            </a:extLst>
          </p:cNvPr>
          <p:cNvSpPr>
            <a:spLocks noGrp="1"/>
          </p:cNvSpPr>
          <p:nvPr>
            <p:ph type="title"/>
          </p:nvPr>
        </p:nvSpPr>
        <p:spPr>
          <a:xfrm>
            <a:off x="1381249" y="896112"/>
            <a:ext cx="5437827" cy="580896"/>
          </a:xfrm>
        </p:spPr>
        <p:txBody>
          <a:bodyPr/>
          <a:lstStyle/>
          <a:p>
            <a:r>
              <a:rPr lang="en-US"/>
              <a:t>Title V </a:t>
            </a:r>
            <a:endParaRPr lang="en-US" sz="1400"/>
          </a:p>
        </p:txBody>
      </p:sp>
      <p:sp>
        <p:nvSpPr>
          <p:cNvPr id="3" name="Text Placeholder 2">
            <a:extLst>
              <a:ext uri="{FF2B5EF4-FFF2-40B4-BE49-F238E27FC236}">
                <a16:creationId xmlns:a16="http://schemas.microsoft.com/office/drawing/2014/main" id="{436E4A14-0C15-434A-9EDA-6E452A0A8A86}"/>
              </a:ext>
            </a:extLst>
          </p:cNvPr>
          <p:cNvSpPr>
            <a:spLocks noGrp="1"/>
          </p:cNvSpPr>
          <p:nvPr>
            <p:ph type="body" idx="1"/>
          </p:nvPr>
        </p:nvSpPr>
        <p:spPr>
          <a:xfrm>
            <a:off x="1381249" y="1338342"/>
            <a:ext cx="7139295" cy="3606358"/>
          </a:xfrm>
        </p:spPr>
        <p:txBody>
          <a:bodyPr/>
          <a:lstStyle/>
          <a:p>
            <a:endParaRPr lang="en-US">
              <a:solidFill>
                <a:srgbClr val="1F1F1F"/>
              </a:solidFill>
              <a:cs typeface="Arial"/>
            </a:endParaRPr>
          </a:p>
          <a:p>
            <a:endParaRPr lang="en-US">
              <a:solidFill>
                <a:srgbClr val="1F1F1F"/>
              </a:solidFill>
              <a:cs typeface="Arial"/>
            </a:endParaRPr>
          </a:p>
        </p:txBody>
      </p:sp>
      <p:sp>
        <p:nvSpPr>
          <p:cNvPr id="5" name="Text Placeholder 4">
            <a:extLst>
              <a:ext uri="{FF2B5EF4-FFF2-40B4-BE49-F238E27FC236}">
                <a16:creationId xmlns:a16="http://schemas.microsoft.com/office/drawing/2014/main" id="{F5AB1137-A225-DB2D-3BFF-44715B83E189}"/>
              </a:ext>
            </a:extLst>
          </p:cNvPr>
          <p:cNvSpPr txBox="1">
            <a:spLocks/>
          </p:cNvSpPr>
          <p:nvPr/>
        </p:nvSpPr>
        <p:spPr>
          <a:xfrm>
            <a:off x="1381250" y="1463717"/>
            <a:ext cx="5997150" cy="338598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1"/>
              </a:buClr>
              <a:buSzPts val="2000"/>
              <a:buFont typeface="Quattrocento Sans"/>
              <a:buChar char="◉"/>
              <a:defRPr sz="2000" b="0" i="0" u="none" strike="noStrike" cap="none">
                <a:solidFill>
                  <a:schemeClr val="dk1"/>
                </a:solidFill>
                <a:latin typeface="Quattrocento Sans"/>
                <a:ea typeface="Quattrocento Sans"/>
                <a:cs typeface="Quattrocento Sans"/>
                <a:sym typeface="Quattrocento Sans"/>
              </a:defRPr>
            </a:lvl1pPr>
            <a:lvl2pPr marL="914400" marR="0" lvl="1" indent="-355600" algn="l" rtl="0">
              <a:lnSpc>
                <a:spcPct val="100000"/>
              </a:lnSpc>
              <a:spcBef>
                <a:spcPts val="0"/>
              </a:spcBef>
              <a:spcAft>
                <a:spcPts val="0"/>
              </a:spcAft>
              <a:buClr>
                <a:schemeClr val="accent1"/>
              </a:buClr>
              <a:buSzPts val="2000"/>
              <a:buFont typeface="Quattrocento Sans"/>
              <a:buChar char="○"/>
              <a:defRPr sz="2000" b="0" i="0" u="none" strike="noStrike" cap="none">
                <a:solidFill>
                  <a:schemeClr val="dk1"/>
                </a:solidFill>
                <a:latin typeface="Quattrocento Sans"/>
                <a:ea typeface="Quattrocento Sans"/>
                <a:cs typeface="Quattrocento Sans"/>
                <a:sym typeface="Quattrocento Sans"/>
              </a:defRPr>
            </a:lvl2pPr>
            <a:lvl3pPr marL="1371600" marR="0" lvl="2" indent="-355600" algn="l" rtl="0">
              <a:lnSpc>
                <a:spcPct val="100000"/>
              </a:lnSpc>
              <a:spcBef>
                <a:spcPts val="0"/>
              </a:spcBef>
              <a:spcAft>
                <a:spcPts val="0"/>
              </a:spcAft>
              <a:buClr>
                <a:schemeClr val="accent1"/>
              </a:buClr>
              <a:buSzPts val="2000"/>
              <a:buFont typeface="Quattrocento Sans"/>
              <a:buChar char="■"/>
              <a:defRPr sz="2000" b="0" i="0" u="none" strike="noStrike" cap="none">
                <a:solidFill>
                  <a:schemeClr val="dk1"/>
                </a:solidFill>
                <a:latin typeface="Quattrocento Sans"/>
                <a:ea typeface="Quattrocento Sans"/>
                <a:cs typeface="Quattrocento Sans"/>
                <a:sym typeface="Quattrocento Sans"/>
              </a:defRPr>
            </a:lvl3pPr>
            <a:lvl4pPr marL="1828800" marR="0" lvl="3" indent="-355600" algn="l" rtl="0">
              <a:lnSpc>
                <a:spcPct val="100000"/>
              </a:lnSpc>
              <a:spcBef>
                <a:spcPts val="0"/>
              </a:spcBef>
              <a:spcAft>
                <a:spcPts val="0"/>
              </a:spcAft>
              <a:buClr>
                <a:schemeClr val="accent1"/>
              </a:buClr>
              <a:buSzPts val="2000"/>
              <a:buFont typeface="Quattrocento Sans"/>
              <a:buChar char="●"/>
              <a:defRPr sz="2000" b="0" i="0" u="none" strike="noStrike" cap="none">
                <a:solidFill>
                  <a:schemeClr val="dk1"/>
                </a:solidFill>
                <a:latin typeface="Quattrocento Sans"/>
                <a:ea typeface="Quattrocento Sans"/>
                <a:cs typeface="Quattrocento Sans"/>
                <a:sym typeface="Quattrocento Sans"/>
              </a:defRPr>
            </a:lvl4pPr>
            <a:lvl5pPr marL="2286000" marR="0" lvl="4" indent="-355600" algn="l" rtl="0">
              <a:lnSpc>
                <a:spcPct val="100000"/>
              </a:lnSpc>
              <a:spcBef>
                <a:spcPts val="0"/>
              </a:spcBef>
              <a:spcAft>
                <a:spcPts val="0"/>
              </a:spcAft>
              <a:buClr>
                <a:schemeClr val="dk1"/>
              </a:buClr>
              <a:buSzPts val="2000"/>
              <a:buFont typeface="Quattrocento Sans"/>
              <a:buChar char="○"/>
              <a:defRPr sz="2000" b="0" i="0" u="none" strike="noStrike" cap="none">
                <a:solidFill>
                  <a:schemeClr val="dk1"/>
                </a:solidFill>
                <a:latin typeface="Quattrocento Sans"/>
                <a:ea typeface="Quattrocento Sans"/>
                <a:cs typeface="Quattrocento Sans"/>
                <a:sym typeface="Quattrocento Sans"/>
              </a:defRPr>
            </a:lvl5pPr>
            <a:lvl6pPr marL="2743200" marR="0" lvl="5" indent="-355600" algn="l" rtl="0">
              <a:lnSpc>
                <a:spcPct val="100000"/>
              </a:lnSpc>
              <a:spcBef>
                <a:spcPts val="0"/>
              </a:spcBef>
              <a:spcAft>
                <a:spcPts val="0"/>
              </a:spcAft>
              <a:buClr>
                <a:schemeClr val="dk1"/>
              </a:buClr>
              <a:buSzPts val="2000"/>
              <a:buFont typeface="Quattrocento Sans"/>
              <a:buChar char="■"/>
              <a:defRPr sz="2000" b="0" i="0" u="none" strike="noStrike" cap="none">
                <a:solidFill>
                  <a:schemeClr val="dk1"/>
                </a:solidFill>
                <a:latin typeface="Quattrocento Sans"/>
                <a:ea typeface="Quattrocento Sans"/>
                <a:cs typeface="Quattrocento Sans"/>
                <a:sym typeface="Quattrocento Sans"/>
              </a:defRPr>
            </a:lvl6pPr>
            <a:lvl7pPr marL="3200400" marR="0" lvl="6" indent="-355600" algn="l" rtl="0">
              <a:lnSpc>
                <a:spcPct val="100000"/>
              </a:lnSpc>
              <a:spcBef>
                <a:spcPts val="0"/>
              </a:spcBef>
              <a:spcAft>
                <a:spcPts val="0"/>
              </a:spcAft>
              <a:buClr>
                <a:schemeClr val="dk1"/>
              </a:buClr>
              <a:buSzPts val="2000"/>
              <a:buFont typeface="Quattrocento Sans"/>
              <a:buChar char="●"/>
              <a:defRPr sz="2000" b="0" i="0" u="none" strike="noStrike" cap="none">
                <a:solidFill>
                  <a:schemeClr val="dk1"/>
                </a:solidFill>
                <a:latin typeface="Quattrocento Sans"/>
                <a:ea typeface="Quattrocento Sans"/>
                <a:cs typeface="Quattrocento Sans"/>
                <a:sym typeface="Quattrocento Sans"/>
              </a:defRPr>
            </a:lvl7pPr>
            <a:lvl8pPr marL="3657600" marR="0" lvl="7" indent="-355600" algn="l" rtl="0">
              <a:lnSpc>
                <a:spcPct val="100000"/>
              </a:lnSpc>
              <a:spcBef>
                <a:spcPts val="0"/>
              </a:spcBef>
              <a:spcAft>
                <a:spcPts val="0"/>
              </a:spcAft>
              <a:buClr>
                <a:schemeClr val="dk1"/>
              </a:buClr>
              <a:buSzPts val="2000"/>
              <a:buFont typeface="Quattrocento Sans"/>
              <a:buChar char="○"/>
              <a:defRPr sz="2000" b="0" i="0" u="none" strike="noStrike" cap="none">
                <a:solidFill>
                  <a:schemeClr val="dk1"/>
                </a:solidFill>
                <a:latin typeface="Quattrocento Sans"/>
                <a:ea typeface="Quattrocento Sans"/>
                <a:cs typeface="Quattrocento Sans"/>
                <a:sym typeface="Quattrocento Sans"/>
              </a:defRPr>
            </a:lvl8pPr>
            <a:lvl9pPr marL="4114800" marR="0" lvl="8" indent="-355600" algn="l" rtl="0">
              <a:lnSpc>
                <a:spcPct val="100000"/>
              </a:lnSpc>
              <a:spcBef>
                <a:spcPts val="0"/>
              </a:spcBef>
              <a:spcAft>
                <a:spcPts val="0"/>
              </a:spcAft>
              <a:buClr>
                <a:schemeClr val="dk1"/>
              </a:buClr>
              <a:buSzPts val="2000"/>
              <a:buFont typeface="Quattrocento Sans"/>
              <a:buChar char="■"/>
              <a:defRPr sz="2000" b="0" i="0" u="none" strike="noStrike" cap="none">
                <a:solidFill>
                  <a:schemeClr val="dk1"/>
                </a:solidFill>
                <a:latin typeface="Quattrocento Sans"/>
                <a:ea typeface="Quattrocento Sans"/>
                <a:cs typeface="Quattrocento Sans"/>
                <a:sym typeface="Quattrocento Sans"/>
              </a:defRPr>
            </a:lvl9pPr>
          </a:lstStyle>
          <a:p>
            <a:pPr lvl="1"/>
            <a:endParaRPr lang="en-US" sz="1600">
              <a:solidFill>
                <a:srgbClr val="555555"/>
              </a:solidFill>
            </a:endParaRPr>
          </a:p>
          <a:p>
            <a:r>
              <a:rPr lang="en-US" b="1">
                <a:solidFill>
                  <a:srgbClr val="000000"/>
                </a:solidFill>
                <a:ea typeface="Source Sans Pro"/>
                <a:hlinkClick r:id="rId3"/>
              </a:rPr>
              <a:t>Section 54221 Burden-Free Access to Instructional Materials</a:t>
            </a:r>
            <a:endParaRPr lang="en-US">
              <a:solidFill>
                <a:srgbClr val="000000"/>
              </a:solidFill>
              <a:ea typeface="Source Sans Pro"/>
            </a:endParaRPr>
          </a:p>
          <a:p>
            <a:r>
              <a:rPr lang="en-US">
                <a:solidFill>
                  <a:srgbClr val="000000"/>
                </a:solidFill>
                <a:ea typeface="Source Sans Pro"/>
              </a:rPr>
              <a:t>Governing Boards shall adopt policies that ensure student access to textbooks and supplemental materials that are needed on the first day of class.</a:t>
            </a:r>
          </a:p>
          <a:p>
            <a:r>
              <a:rPr lang="en-US">
                <a:solidFill>
                  <a:srgbClr val="000000"/>
                </a:solidFill>
                <a:ea typeface="Source Sans Pro"/>
              </a:rPr>
              <a:t>Developing and implementing sustainable zero-textbook-cost degrees, consistent with Education Code section 78052</a:t>
            </a:r>
          </a:p>
          <a:p>
            <a:endParaRPr lang="en-US">
              <a:solidFill>
                <a:srgbClr val="000000"/>
              </a:solidFill>
              <a:ea typeface="Source Sans Pro"/>
            </a:endParaRPr>
          </a:p>
          <a:p>
            <a:endParaRPr lang="en-US">
              <a:solidFill>
                <a:srgbClr val="000000"/>
              </a:solidFill>
              <a:ea typeface="Source Sans Pro"/>
            </a:endParaRPr>
          </a:p>
          <a:p>
            <a:pPr lvl="1"/>
            <a:endParaRPr lang="en-US" sz="1600">
              <a:solidFill>
                <a:srgbClr val="555555"/>
              </a:solidFill>
              <a:ea typeface="Source Sans Pro"/>
            </a:endParaRPr>
          </a:p>
          <a:p>
            <a:pPr lvl="1"/>
            <a:endParaRPr lang="en-US">
              <a:solidFill>
                <a:srgbClr val="555555"/>
              </a:solidFill>
            </a:endParaRPr>
          </a:p>
          <a:p>
            <a:pPr lvl="1"/>
            <a:endParaRPr lang="en-US">
              <a:solidFill>
                <a:srgbClr val="555555"/>
              </a:solidFill>
            </a:endParaRPr>
          </a:p>
          <a:p>
            <a:pPr lvl="1"/>
            <a:endParaRPr lang="en-US">
              <a:solidFill>
                <a:srgbClr val="555555"/>
              </a:solidFill>
            </a:endParaRPr>
          </a:p>
          <a:p>
            <a:pPr lvl="1"/>
            <a:endParaRPr lang="en-US">
              <a:latin typeface="Aptos"/>
            </a:endParaRPr>
          </a:p>
          <a:p>
            <a:endParaRPr lang="en-US"/>
          </a:p>
        </p:txBody>
      </p:sp>
    </p:spTree>
    <p:extLst>
      <p:ext uri="{BB962C8B-B14F-4D97-AF65-F5344CB8AC3E}">
        <p14:creationId xmlns:p14="http://schemas.microsoft.com/office/powerpoint/2010/main" val="1936183452"/>
      </p:ext>
    </p:extLst>
  </p:cSld>
  <p:clrMapOvr>
    <a:masterClrMapping/>
  </p:clrMapOvr>
  <p:extLst>
    <p:ext uri="{6950BFC3-D8DA-4A85-94F7-54DA5524770B}">
      <p188:commentRel xmlns:p188="http://schemas.microsoft.com/office/powerpoint/2018/8/main" xmlns="" r:id="rId4"/>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p17"/>
          <p:cNvPicPr preferRelativeResize="0"/>
          <p:nvPr/>
        </p:nvPicPr>
        <p:blipFill>
          <a:blip r:embed="rId3">
            <a:alphaModFix/>
          </a:blip>
          <a:stretch>
            <a:fillRect/>
          </a:stretch>
        </p:blipFill>
        <p:spPr>
          <a:xfrm>
            <a:off x="1039300" y="1226675"/>
            <a:ext cx="2828925" cy="2447925"/>
          </a:xfrm>
          <a:prstGeom prst="rect">
            <a:avLst/>
          </a:prstGeom>
          <a:noFill/>
          <a:ln>
            <a:noFill/>
          </a:ln>
        </p:spPr>
      </p:pic>
      <p:pic>
        <p:nvPicPr>
          <p:cNvPr id="100" name="Google Shape;100;p17"/>
          <p:cNvPicPr preferRelativeResize="0"/>
          <p:nvPr/>
        </p:nvPicPr>
        <p:blipFill>
          <a:blip r:embed="rId4">
            <a:alphaModFix/>
          </a:blip>
          <a:stretch>
            <a:fillRect/>
          </a:stretch>
        </p:blipFill>
        <p:spPr>
          <a:xfrm>
            <a:off x="5232350" y="1226675"/>
            <a:ext cx="2476500" cy="2447925"/>
          </a:xfrm>
          <a:prstGeom prst="rect">
            <a:avLst/>
          </a:prstGeom>
          <a:noFill/>
          <a:ln>
            <a:noFill/>
          </a:ln>
        </p:spPr>
      </p:pic>
      <p:sp>
        <p:nvSpPr>
          <p:cNvPr id="101" name="Google Shape;101;p17"/>
          <p:cNvSpPr txBox="1"/>
          <p:nvPr/>
        </p:nvSpPr>
        <p:spPr>
          <a:xfrm>
            <a:off x="5318000" y="3962425"/>
            <a:ext cx="23052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700">
                <a:latin typeface="Quattrocento Sans"/>
                <a:ea typeface="Quattrocento Sans"/>
                <a:cs typeface="Quattrocento Sans"/>
                <a:sym typeface="Quattrocento Sans"/>
              </a:rPr>
              <a:t>Michele Alaniz</a:t>
            </a:r>
            <a:endParaRPr sz="1700">
              <a:latin typeface="Quattrocento Sans"/>
              <a:ea typeface="Quattrocento Sans"/>
              <a:cs typeface="Quattrocento Sans"/>
              <a:sym typeface="Quattrocento Sans"/>
            </a:endParaRPr>
          </a:p>
          <a:p>
            <a:pPr marL="0" lvl="0" indent="0" algn="ctr" rtl="0">
              <a:spcBef>
                <a:spcPts val="0"/>
              </a:spcBef>
              <a:spcAft>
                <a:spcPts val="0"/>
              </a:spcAft>
              <a:buNone/>
            </a:pPr>
            <a:r>
              <a:rPr lang="en" sz="1700">
                <a:latin typeface="Quattrocento Sans"/>
                <a:ea typeface="Quattrocento Sans"/>
                <a:cs typeface="Quattrocento Sans"/>
                <a:sym typeface="Quattrocento Sans"/>
              </a:rPr>
              <a:t>mmalaniz@marin.edu</a:t>
            </a:r>
            <a:endParaRPr sz="1700">
              <a:latin typeface="Quattrocento Sans"/>
              <a:ea typeface="Quattrocento Sans"/>
              <a:cs typeface="Quattrocento Sans"/>
              <a:sym typeface="Quattrocento Sans"/>
            </a:endParaRPr>
          </a:p>
          <a:p>
            <a:pPr marL="0" lvl="0" indent="0" algn="l" rtl="0">
              <a:spcBef>
                <a:spcPts val="0"/>
              </a:spcBef>
              <a:spcAft>
                <a:spcPts val="0"/>
              </a:spcAft>
              <a:buNone/>
            </a:pPr>
            <a:endParaRPr/>
          </a:p>
        </p:txBody>
      </p:sp>
      <p:sp>
        <p:nvSpPr>
          <p:cNvPr id="102" name="Google Shape;102;p17"/>
          <p:cNvSpPr txBox="1"/>
          <p:nvPr/>
        </p:nvSpPr>
        <p:spPr>
          <a:xfrm>
            <a:off x="1435713" y="3962425"/>
            <a:ext cx="2036100" cy="708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700">
                <a:latin typeface="Quattrocento Sans"/>
                <a:ea typeface="Quattrocento Sans"/>
                <a:cs typeface="Quattrocento Sans"/>
                <a:sym typeface="Quattrocento Sans"/>
              </a:rPr>
              <a:t>Ron Oxford</a:t>
            </a:r>
            <a:endParaRPr sz="1700">
              <a:latin typeface="Quattrocento Sans"/>
              <a:ea typeface="Quattrocento Sans"/>
              <a:cs typeface="Quattrocento Sans"/>
              <a:sym typeface="Quattrocento Sans"/>
            </a:endParaRPr>
          </a:p>
          <a:p>
            <a:pPr marL="0" lvl="0" indent="0" algn="ctr" rtl="0">
              <a:spcBef>
                <a:spcPts val="0"/>
              </a:spcBef>
              <a:spcAft>
                <a:spcPts val="0"/>
              </a:spcAft>
              <a:buNone/>
            </a:pPr>
            <a:r>
              <a:rPr lang="en" sz="1700">
                <a:latin typeface="Quattrocento Sans"/>
                <a:ea typeface="Quattrocento Sans"/>
                <a:cs typeface="Quattrocento Sans"/>
                <a:sym typeface="Quattrocento Sans"/>
              </a:rPr>
              <a:t>roxford@marin.edu</a:t>
            </a:r>
            <a:endParaRPr sz="1700">
              <a:latin typeface="Quattrocento Sans"/>
              <a:ea typeface="Quattrocento Sans"/>
              <a:cs typeface="Quattrocento Sans"/>
              <a:sym typeface="Quattrocento Sans"/>
            </a:endParaRPr>
          </a:p>
        </p:txBody>
      </p:sp>
      <p:sp>
        <p:nvSpPr>
          <p:cNvPr id="103" name="Google Shape;103;p17"/>
          <p:cNvSpPr txBox="1">
            <a:spLocks noGrp="1"/>
          </p:cNvSpPr>
          <p:nvPr>
            <p:ph type="ctrTitle"/>
          </p:nvPr>
        </p:nvSpPr>
        <p:spPr>
          <a:xfrm>
            <a:off x="311700" y="445025"/>
            <a:ext cx="85206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000"/>
              <a:t>COM OER Librarians</a:t>
            </a:r>
            <a:endParaRPr sz="40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5B1189-39A9-2B13-02D3-86BBD59DFDDC}"/>
              </a:ext>
            </a:extLst>
          </p:cNvPr>
          <p:cNvSpPr>
            <a:spLocks noGrp="1"/>
          </p:cNvSpPr>
          <p:nvPr>
            <p:ph type="ctrTitle"/>
          </p:nvPr>
        </p:nvSpPr>
        <p:spPr/>
        <p:txBody>
          <a:bodyPr/>
          <a:lstStyle/>
          <a:p>
            <a:r>
              <a:rPr lang="en-US" sz="2400"/>
              <a:t>Finding OER</a:t>
            </a:r>
          </a:p>
        </p:txBody>
      </p:sp>
    </p:spTree>
    <p:extLst>
      <p:ext uri="{BB962C8B-B14F-4D97-AF65-F5344CB8AC3E}">
        <p14:creationId xmlns:p14="http://schemas.microsoft.com/office/powerpoint/2010/main" val="25035858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1"/>
          <p:cNvSpPr txBox="1">
            <a:spLocks noGrp="1"/>
          </p:cNvSpPr>
          <p:nvPr>
            <p:ph type="title"/>
          </p:nvPr>
        </p:nvSpPr>
        <p:spPr>
          <a:xfrm>
            <a:off x="1381250" y="896097"/>
            <a:ext cx="4008300" cy="561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Open Education Resources Initiative (OERI)</a:t>
            </a:r>
            <a:endParaRPr/>
          </a:p>
        </p:txBody>
      </p:sp>
      <p:pic>
        <p:nvPicPr>
          <p:cNvPr id="128" name="Google Shape;128;p21">
            <a:hlinkClick r:id="rId3"/>
          </p:cNvPr>
          <p:cNvPicPr preferRelativeResize="0"/>
          <p:nvPr/>
        </p:nvPicPr>
        <p:blipFill>
          <a:blip r:embed="rId4">
            <a:alphaModFix/>
          </a:blip>
          <a:stretch>
            <a:fillRect/>
          </a:stretch>
        </p:blipFill>
        <p:spPr>
          <a:xfrm>
            <a:off x="4572000" y="1673992"/>
            <a:ext cx="4166820" cy="2168866"/>
          </a:xfrm>
          <a:prstGeom prst="rect">
            <a:avLst/>
          </a:prstGeom>
          <a:noFill/>
          <a:ln>
            <a:noFill/>
          </a:ln>
        </p:spPr>
      </p:pic>
      <p:sp>
        <p:nvSpPr>
          <p:cNvPr id="3" name="Google Shape;180;p29">
            <a:extLst>
              <a:ext uri="{FF2B5EF4-FFF2-40B4-BE49-F238E27FC236}">
                <a16:creationId xmlns:a16="http://schemas.microsoft.com/office/drawing/2014/main" id="{CCDD01C6-89F0-AAF1-6248-1570F48210E6}"/>
              </a:ext>
            </a:extLst>
          </p:cNvPr>
          <p:cNvSpPr txBox="1">
            <a:spLocks noGrp="1"/>
          </p:cNvSpPr>
          <p:nvPr>
            <p:ph type="body" idx="1"/>
          </p:nvPr>
        </p:nvSpPr>
        <p:spPr>
          <a:xfrm>
            <a:off x="810463" y="1673992"/>
            <a:ext cx="3761537" cy="2821009"/>
          </a:xfrm>
          <a:prstGeom prst="rect">
            <a:avLst/>
          </a:prstGeom>
        </p:spPr>
        <p:txBody>
          <a:bodyPr spcFirstLastPara="1" wrap="square" lIns="91425" tIns="91425" rIns="91425" bIns="91425" anchor="t" anchorCtr="0">
            <a:noAutofit/>
          </a:bodyPr>
          <a:lstStyle/>
          <a:p>
            <a:pPr marL="457200" lvl="0" indent="-381000" algn="l" rtl="0">
              <a:spcBef>
                <a:spcPts val="600"/>
              </a:spcBef>
              <a:spcAft>
                <a:spcPts val="0"/>
              </a:spcAft>
              <a:buSzPts val="2400"/>
              <a:buChar char="◉"/>
            </a:pPr>
            <a:r>
              <a:rPr lang="en-US" sz="1800" dirty="0">
                <a:hlinkClick r:id="rId5"/>
              </a:rPr>
              <a:t>OER by Discipline</a:t>
            </a:r>
            <a:endParaRPr lang="en-US" sz="1800" dirty="0"/>
          </a:p>
          <a:p>
            <a:pPr marL="457200" lvl="0" indent="-381000" algn="l" rtl="0">
              <a:spcBef>
                <a:spcPts val="600"/>
              </a:spcBef>
              <a:spcAft>
                <a:spcPts val="0"/>
              </a:spcAft>
              <a:buSzPts val="2400"/>
              <a:buChar char="◉"/>
            </a:pPr>
            <a:r>
              <a:rPr lang="en-US" sz="1800" dirty="0">
                <a:hlinkClick r:id="rId6"/>
              </a:rPr>
              <a:t>OER by C-ID</a:t>
            </a:r>
            <a:endParaRPr sz="1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0"/>
          <p:cNvSpPr txBox="1">
            <a:spLocks noGrp="1"/>
          </p:cNvSpPr>
          <p:nvPr>
            <p:ph type="title"/>
          </p:nvPr>
        </p:nvSpPr>
        <p:spPr>
          <a:xfrm>
            <a:off x="1381250" y="896112"/>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err="1"/>
              <a:t>LibreTexts</a:t>
            </a:r>
            <a:endParaRPr/>
          </a:p>
        </p:txBody>
      </p:sp>
      <p:pic>
        <p:nvPicPr>
          <p:cNvPr id="122" name="Google Shape;122;p20">
            <a:hlinkClick r:id="rId3"/>
          </p:cNvPr>
          <p:cNvPicPr preferRelativeResize="0"/>
          <p:nvPr/>
        </p:nvPicPr>
        <p:blipFill>
          <a:blip r:embed="rId4">
            <a:alphaModFix/>
          </a:blip>
          <a:stretch>
            <a:fillRect/>
          </a:stretch>
        </p:blipFill>
        <p:spPr>
          <a:xfrm>
            <a:off x="676675" y="1490525"/>
            <a:ext cx="7457352" cy="36151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6">
          <a:extLst>
            <a:ext uri="{FF2B5EF4-FFF2-40B4-BE49-F238E27FC236}">
              <a16:creationId xmlns:a16="http://schemas.microsoft.com/office/drawing/2014/main" id="{C2494676-2ADC-F413-B00A-6D785398A938}"/>
            </a:ext>
          </a:extLst>
        </p:cNvPr>
        <p:cNvGrpSpPr/>
        <p:nvPr/>
      </p:nvGrpSpPr>
      <p:grpSpPr>
        <a:xfrm>
          <a:off x="0" y="0"/>
          <a:ext cx="0" cy="0"/>
          <a:chOff x="0" y="0"/>
          <a:chExt cx="0" cy="0"/>
        </a:xfrm>
      </p:grpSpPr>
      <p:sp>
        <p:nvSpPr>
          <p:cNvPr id="127" name="Google Shape;127;p21">
            <a:extLst>
              <a:ext uri="{FF2B5EF4-FFF2-40B4-BE49-F238E27FC236}">
                <a16:creationId xmlns:a16="http://schemas.microsoft.com/office/drawing/2014/main" id="{5FD81A4C-88D6-BB40-2F8C-F6115A7D616E}"/>
              </a:ext>
            </a:extLst>
          </p:cNvPr>
          <p:cNvSpPr txBox="1">
            <a:spLocks noGrp="1"/>
          </p:cNvSpPr>
          <p:nvPr>
            <p:ph type="title"/>
          </p:nvPr>
        </p:nvSpPr>
        <p:spPr>
          <a:xfrm>
            <a:off x="1381250" y="896097"/>
            <a:ext cx="4008300" cy="561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OpenStax</a:t>
            </a:r>
          </a:p>
        </p:txBody>
      </p:sp>
      <p:sp>
        <p:nvSpPr>
          <p:cNvPr id="3" name="Google Shape;180;p29">
            <a:extLst>
              <a:ext uri="{FF2B5EF4-FFF2-40B4-BE49-F238E27FC236}">
                <a16:creationId xmlns:a16="http://schemas.microsoft.com/office/drawing/2014/main" id="{6570F0DF-0F11-3205-C0E2-70113DBA35D2}"/>
              </a:ext>
            </a:extLst>
          </p:cNvPr>
          <p:cNvSpPr txBox="1">
            <a:spLocks noGrp="1"/>
          </p:cNvSpPr>
          <p:nvPr>
            <p:ph type="body" idx="1"/>
          </p:nvPr>
        </p:nvSpPr>
        <p:spPr>
          <a:xfrm>
            <a:off x="810463" y="1673992"/>
            <a:ext cx="3761537" cy="2821009"/>
          </a:xfrm>
          <a:prstGeom prst="rect">
            <a:avLst/>
          </a:prstGeom>
        </p:spPr>
        <p:txBody>
          <a:bodyPr spcFirstLastPara="1" wrap="square" lIns="91425" tIns="91425" rIns="91425" bIns="91425" anchor="t" anchorCtr="0">
            <a:noAutofit/>
          </a:bodyPr>
          <a:lstStyle/>
          <a:p>
            <a:r>
              <a:rPr lang="en-US" sz="1800" dirty="0"/>
              <a:t>Subjects including Math, Business, Nursing, Computer Science, History, Sociology, etc. </a:t>
            </a:r>
          </a:p>
          <a:p>
            <a:r>
              <a:rPr lang="en-US" sz="1800" dirty="0"/>
              <a:t>Instructor &amp; Student Resources</a:t>
            </a:r>
          </a:p>
          <a:p>
            <a:endParaRPr lang="en-US" sz="1800" dirty="0"/>
          </a:p>
        </p:txBody>
      </p:sp>
      <p:pic>
        <p:nvPicPr>
          <p:cNvPr id="5" name="Picture 4" descr="OpenStax Stacked Logo">
            <a:extLst>
              <a:ext uri="{FF2B5EF4-FFF2-40B4-BE49-F238E27FC236}">
                <a16:creationId xmlns:a16="http://schemas.microsoft.com/office/drawing/2014/main" id="{1E3B3D60-4A53-CCA9-6448-B49FB958A704}"/>
              </a:ext>
            </a:extLst>
          </p:cNvPr>
          <p:cNvPicPr>
            <a:picLocks noChangeAspect="1"/>
          </p:cNvPicPr>
          <p:nvPr/>
        </p:nvPicPr>
        <p:blipFill>
          <a:blip r:embed="rId3"/>
          <a:stretch>
            <a:fillRect/>
          </a:stretch>
        </p:blipFill>
        <p:spPr>
          <a:xfrm>
            <a:off x="4941943" y="1283087"/>
            <a:ext cx="3763030" cy="2577953"/>
          </a:xfrm>
          <a:prstGeom prst="rect">
            <a:avLst/>
          </a:prstGeom>
        </p:spPr>
      </p:pic>
    </p:spTree>
    <p:extLst>
      <p:ext uri="{BB962C8B-B14F-4D97-AF65-F5344CB8AC3E}">
        <p14:creationId xmlns:p14="http://schemas.microsoft.com/office/powerpoint/2010/main" val="21211348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C16E2-7AF5-DB79-FDAE-60D456184111}"/>
              </a:ext>
            </a:extLst>
          </p:cNvPr>
          <p:cNvSpPr>
            <a:spLocks noGrp="1"/>
          </p:cNvSpPr>
          <p:nvPr>
            <p:ph type="title"/>
          </p:nvPr>
        </p:nvSpPr>
        <p:spPr>
          <a:xfrm>
            <a:off x="1381250" y="896112"/>
            <a:ext cx="4404408" cy="435600"/>
          </a:xfrm>
        </p:spPr>
        <p:txBody>
          <a:bodyPr/>
          <a:lstStyle/>
          <a:p>
            <a:r>
              <a:rPr lang="en-US"/>
              <a:t>+ Many More Places to Find OER</a:t>
            </a:r>
          </a:p>
        </p:txBody>
      </p:sp>
      <p:sp>
        <p:nvSpPr>
          <p:cNvPr id="3" name="Text Placeholder 2">
            <a:extLst>
              <a:ext uri="{FF2B5EF4-FFF2-40B4-BE49-F238E27FC236}">
                <a16:creationId xmlns:a16="http://schemas.microsoft.com/office/drawing/2014/main" id="{1FEC434A-6D72-9E56-42FA-DC75A33F867D}"/>
              </a:ext>
            </a:extLst>
          </p:cNvPr>
          <p:cNvSpPr>
            <a:spLocks noGrp="1"/>
          </p:cNvSpPr>
          <p:nvPr>
            <p:ph type="body" idx="1"/>
          </p:nvPr>
        </p:nvSpPr>
        <p:spPr/>
        <p:txBody>
          <a:bodyPr/>
          <a:lstStyle/>
          <a:p>
            <a:r>
              <a:rPr lang="en-US"/>
              <a:t>COM Library OER &amp; ZTC Guide at </a:t>
            </a:r>
            <a:r>
              <a:rPr lang="en-US">
                <a:hlinkClick r:id="rId3"/>
              </a:rPr>
              <a:t>https://libguides.marin.edu/oer</a:t>
            </a:r>
            <a:endParaRPr lang="en-US"/>
          </a:p>
          <a:p>
            <a:r>
              <a:rPr lang="en-US"/>
              <a:t>Reach out to your OER Librarians Ron &amp; Michele</a:t>
            </a:r>
          </a:p>
        </p:txBody>
      </p:sp>
    </p:spTree>
    <p:extLst>
      <p:ext uri="{BB962C8B-B14F-4D97-AF65-F5344CB8AC3E}">
        <p14:creationId xmlns:p14="http://schemas.microsoft.com/office/powerpoint/2010/main" val="40316153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9"/>
          <p:cNvSpPr txBox="1">
            <a:spLocks noGrp="1"/>
          </p:cNvSpPr>
          <p:nvPr>
            <p:ph type="title"/>
          </p:nvPr>
        </p:nvSpPr>
        <p:spPr>
          <a:xfrm>
            <a:off x="311700" y="445025"/>
            <a:ext cx="85206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hlink"/>
                </a:solidFill>
                <a:uFill>
                  <a:noFill/>
                </a:uFill>
                <a:hlinkClick r:id="rId3"/>
              </a:rPr>
              <a:t>Integrating OER into your class</a:t>
            </a:r>
            <a:endParaRPr/>
          </a:p>
        </p:txBody>
      </p:sp>
      <p:sp>
        <p:nvSpPr>
          <p:cNvPr id="180" name="Google Shape;180;p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81000" algn="l" rtl="0">
              <a:spcBef>
                <a:spcPts val="600"/>
              </a:spcBef>
              <a:spcAft>
                <a:spcPts val="0"/>
              </a:spcAft>
              <a:buSzPts val="2400"/>
              <a:buChar char="◉"/>
            </a:pPr>
            <a:r>
              <a:rPr lang="en" dirty="0"/>
              <a:t>Import into Canvas course</a:t>
            </a:r>
            <a:endParaRPr dirty="0"/>
          </a:p>
          <a:p>
            <a:pPr marL="457200" lvl="0" indent="-381000" algn="l" rtl="0">
              <a:spcBef>
                <a:spcPts val="0"/>
              </a:spcBef>
              <a:spcAft>
                <a:spcPts val="0"/>
              </a:spcAft>
              <a:buSzPts val="2400"/>
              <a:buChar char="◉"/>
            </a:pPr>
            <a:r>
              <a:rPr lang="en" dirty="0"/>
              <a:t>Copy/Paste to a content page</a:t>
            </a:r>
            <a:endParaRPr dirty="0"/>
          </a:p>
          <a:p>
            <a:pPr marL="457200" lvl="0" indent="-381000" algn="l" rtl="0">
              <a:spcBef>
                <a:spcPts val="0"/>
              </a:spcBef>
              <a:spcAft>
                <a:spcPts val="0"/>
              </a:spcAft>
              <a:buSzPts val="2400"/>
              <a:buChar char="◉"/>
            </a:pPr>
            <a:r>
              <a:rPr lang="en" dirty="0"/>
              <a:t>Link out from a content page</a:t>
            </a:r>
          </a:p>
          <a:p>
            <a:pPr>
              <a:spcBef>
                <a:spcPts val="0"/>
              </a:spcBef>
            </a:pPr>
            <a:r>
              <a:rPr lang="en" dirty="0"/>
              <a:t>Print</a:t>
            </a:r>
          </a:p>
          <a:p>
            <a:pPr marL="76200" indent="0">
              <a:buNone/>
            </a:pPr>
            <a:r>
              <a:rPr lang="en" sz="1200" dirty="0">
                <a:latin typeface="Aptos"/>
              </a:rPr>
              <a:t>  </a:t>
            </a:r>
            <a:endParaRPr lang="en" dirty="0"/>
          </a:p>
          <a:p>
            <a:pPr marL="76200" indent="0">
              <a:buNone/>
            </a:pPr>
            <a:endParaRPr lang="en" sz="1200">
              <a:latin typeface="Aptos"/>
            </a:endParaRPr>
          </a:p>
          <a:p>
            <a:pPr marL="76200" indent="0">
              <a:buNone/>
            </a:pPr>
            <a:r>
              <a:rPr lang="en" sz="1200" dirty="0">
                <a:latin typeface="Aptos"/>
              </a:rPr>
              <a:t>  </a:t>
            </a:r>
            <a:endParaRPr lang="en" sz="1400" dirty="0">
              <a:latin typeface="Arial"/>
            </a:endParaRPr>
          </a:p>
          <a:p>
            <a:pPr marL="76200" indent="0">
              <a:buNone/>
            </a:pPr>
            <a:r>
              <a:rPr lang="en" sz="1400" dirty="0">
                <a:latin typeface="Arial"/>
              </a:rPr>
              <a:t>Book a course design appointment with Stacey: </a:t>
            </a:r>
            <a:r>
              <a:rPr lang="en" sz="1400" dirty="0">
                <a:latin typeface="Arial"/>
                <a:hlinkClick r:id="rId4"/>
              </a:rPr>
              <a:t>https://tinyurl.com/StaceyLince</a:t>
            </a:r>
            <a:endParaRPr lang="en" sz="1400">
              <a:latin typeface="Arial"/>
            </a:endParaRPr>
          </a:p>
          <a:p>
            <a:pPr marL="76200" indent="0">
              <a:buNone/>
            </a:pPr>
            <a:r>
              <a:rPr lang="en" sz="1400" dirty="0">
                <a:latin typeface="Arial"/>
              </a:rPr>
              <a:t>Available Mon, Wed, Thurs online in Teams or in-person by appointment in AC 310.</a:t>
            </a:r>
          </a:p>
          <a:p>
            <a:pPr marL="76200" indent="0">
              <a:buNone/>
            </a:pPr>
            <a:r>
              <a:rPr lang="en" sz="1400" dirty="0">
                <a:latin typeface="Arial"/>
                <a:hlinkClick r:id="rId5"/>
              </a:rPr>
              <a:t>slince@marin.edu</a:t>
            </a:r>
            <a:endParaRPr lang="en" sz="1400" dirty="0">
              <a:latin typeface="Arial"/>
            </a:endParaRPr>
          </a:p>
          <a:p>
            <a:pPr marL="76200" indent="0">
              <a:spcBef>
                <a:spcPts val="0"/>
              </a:spcBef>
              <a:buNone/>
            </a:pPr>
            <a:br>
              <a:rPr lang="en-US" dirty="0"/>
            </a:br>
            <a:endParaRPr lang="en-US"/>
          </a:p>
          <a:p>
            <a:pPr marL="76200" indent="0">
              <a:spcBef>
                <a:spcPts val="0"/>
              </a:spcBef>
              <a:buNone/>
            </a:pPr>
            <a:br>
              <a:rPr lang="en-US" dirty="0"/>
            </a:br>
            <a:endParaRPr lang="en-US"/>
          </a:p>
        </p:txBody>
      </p:sp>
    </p:spTree>
  </p:cSld>
  <p:clrMapOvr>
    <a:masterClrMapping/>
  </p:clrMapOvr>
  <p:extLst>
    <p:ext uri="{6950BFC3-D8DA-4A85-94F7-54DA5524770B}">
      <p188:commentRel xmlns:p188="http://schemas.microsoft.com/office/powerpoint/2018/8/main" xmlns="" r:id="rId6"/>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E935C1-3AA5-447C-85CA-04459726B69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873036C-F188-05B1-0BF5-B96667AEFFD2}"/>
              </a:ext>
            </a:extLst>
          </p:cNvPr>
          <p:cNvSpPr>
            <a:spLocks noGrp="1"/>
          </p:cNvSpPr>
          <p:nvPr>
            <p:ph type="ctrTitle"/>
          </p:nvPr>
        </p:nvSpPr>
        <p:spPr/>
        <p:txBody>
          <a:bodyPr/>
          <a:lstStyle/>
          <a:p>
            <a:r>
              <a:rPr lang="en-US" sz="2400"/>
              <a:t>Licensing &amp; Accessibility</a:t>
            </a:r>
          </a:p>
        </p:txBody>
      </p:sp>
    </p:spTree>
    <p:extLst>
      <p:ext uri="{BB962C8B-B14F-4D97-AF65-F5344CB8AC3E}">
        <p14:creationId xmlns:p14="http://schemas.microsoft.com/office/powerpoint/2010/main" val="35357337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4"/>
          <p:cNvSpPr txBox="1">
            <a:spLocks noGrp="1"/>
          </p:cNvSpPr>
          <p:nvPr>
            <p:ph type="title"/>
          </p:nvPr>
        </p:nvSpPr>
        <p:spPr>
          <a:xfrm>
            <a:off x="311700" y="445025"/>
            <a:ext cx="85206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dirty="0"/>
              <a:t>Accessibility</a:t>
            </a:r>
            <a:endParaRPr sz="2400" dirty="0"/>
          </a:p>
        </p:txBody>
      </p:sp>
      <p:pic>
        <p:nvPicPr>
          <p:cNvPr id="211" name="Google Shape;211;p34"/>
          <p:cNvPicPr preferRelativeResize="0"/>
          <p:nvPr/>
        </p:nvPicPr>
        <p:blipFill>
          <a:blip r:embed="rId3">
            <a:alphaModFix/>
          </a:blip>
          <a:stretch>
            <a:fillRect/>
          </a:stretch>
        </p:blipFill>
        <p:spPr>
          <a:xfrm>
            <a:off x="5161025" y="597425"/>
            <a:ext cx="3595075" cy="2696325"/>
          </a:xfrm>
          <a:prstGeom prst="rect">
            <a:avLst/>
          </a:prstGeom>
          <a:noFill/>
          <a:ln>
            <a:noFill/>
          </a:ln>
        </p:spPr>
      </p:pic>
      <p:sp>
        <p:nvSpPr>
          <p:cNvPr id="3" name="Text Placeholder 2">
            <a:extLst>
              <a:ext uri="{FF2B5EF4-FFF2-40B4-BE49-F238E27FC236}">
                <a16:creationId xmlns:a16="http://schemas.microsoft.com/office/drawing/2014/main" id="{002CA3A7-15F8-9F9F-0566-D3DD8DA05CD6}"/>
              </a:ext>
            </a:extLst>
          </p:cNvPr>
          <p:cNvSpPr>
            <a:spLocks noGrp="1"/>
          </p:cNvSpPr>
          <p:nvPr>
            <p:ph type="body" idx="1"/>
          </p:nvPr>
        </p:nvSpPr>
        <p:spPr>
          <a:xfrm>
            <a:off x="311700" y="1152475"/>
            <a:ext cx="4751534" cy="3369169"/>
          </a:xfrm>
        </p:spPr>
        <p:txBody>
          <a:bodyPr/>
          <a:lstStyle/>
          <a:p>
            <a:r>
              <a:rPr lang="en-US" dirty="0"/>
              <a:t>Student Accessibility Services (SAS) </a:t>
            </a:r>
          </a:p>
          <a:p>
            <a:pPr lvl="1"/>
            <a:r>
              <a:rPr lang="en-US" dirty="0"/>
              <a:t>Check accessibility</a:t>
            </a:r>
          </a:p>
          <a:p>
            <a:pPr lvl="1"/>
            <a:r>
              <a:rPr lang="en-US" dirty="0"/>
              <a:t>Remediate when necessary</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1"/>
          <p:cNvSpPr txBox="1">
            <a:spLocks noGrp="1"/>
          </p:cNvSpPr>
          <p:nvPr>
            <p:ph type="title"/>
          </p:nvPr>
        </p:nvSpPr>
        <p:spPr>
          <a:xfrm>
            <a:off x="311700" y="445025"/>
            <a:ext cx="85206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Open Licensing &amp; Attribution</a:t>
            </a:r>
            <a:endParaRPr/>
          </a:p>
        </p:txBody>
      </p:sp>
      <p:sp>
        <p:nvSpPr>
          <p:cNvPr id="191" name="Google Shape;191;p3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81000" algn="l" rtl="0">
              <a:spcBef>
                <a:spcPts val="600"/>
              </a:spcBef>
              <a:spcAft>
                <a:spcPts val="0"/>
              </a:spcAft>
              <a:buSzPts val="2400"/>
              <a:buChar char="◉"/>
            </a:pPr>
            <a:r>
              <a:rPr lang="en"/>
              <a:t>Check content for license</a:t>
            </a:r>
            <a:endParaRPr/>
          </a:p>
          <a:p>
            <a:pPr marL="914400" lvl="1" indent="-355600" algn="l" rtl="0">
              <a:spcBef>
                <a:spcPts val="0"/>
              </a:spcBef>
              <a:spcAft>
                <a:spcPts val="0"/>
              </a:spcAft>
              <a:buSzPts val="2000"/>
              <a:buChar char="○"/>
            </a:pPr>
            <a:r>
              <a:rPr lang="en"/>
              <a:t>Common licenses include Creative Commons, GNU General Public License, MIT License</a:t>
            </a:r>
            <a:endParaRPr/>
          </a:p>
          <a:p>
            <a:pPr marL="457200" lvl="0" indent="-381000" algn="l" rtl="0">
              <a:spcBef>
                <a:spcPts val="0"/>
              </a:spcBef>
              <a:spcAft>
                <a:spcPts val="0"/>
              </a:spcAft>
              <a:buSzPts val="2400"/>
              <a:buChar char="◉"/>
            </a:pPr>
            <a:r>
              <a:rPr lang="en"/>
              <a:t>Confirm what you are allowed to do with content</a:t>
            </a:r>
            <a:endParaRPr/>
          </a:p>
          <a:p>
            <a:pPr marL="457200" lvl="0" indent="-381000" algn="l" rtl="0">
              <a:spcBef>
                <a:spcPts val="0"/>
              </a:spcBef>
              <a:spcAft>
                <a:spcPts val="0"/>
              </a:spcAft>
              <a:buSzPts val="2400"/>
              <a:buChar char="◉"/>
            </a:pPr>
            <a:r>
              <a:rPr lang="en"/>
              <a:t>Attribute</a:t>
            </a:r>
          </a:p>
          <a:p>
            <a:pPr marL="457200" lvl="0" indent="-381000" algn="l" rtl="0">
              <a:spcBef>
                <a:spcPts val="0"/>
              </a:spcBef>
              <a:spcAft>
                <a:spcPts val="0"/>
              </a:spcAft>
              <a:buSzPts val="2400"/>
              <a:buChar char="◉"/>
            </a:pPr>
            <a:r>
              <a:rPr lang="en"/>
              <a:t>Grant requirement  - OER creation</a:t>
            </a:r>
            <a:endParaRPr/>
          </a:p>
        </p:txBody>
      </p:sp>
    </p:spTree>
  </p:cSld>
  <p:clrMapOvr>
    <a:masterClrMapping/>
  </p:clrMapOvr>
  <p:extLst>
    <p:ext uri="{6950BFC3-D8DA-4A85-94F7-54DA5524770B}">
      <p188:commentRel xmlns:p188="http://schemas.microsoft.com/office/powerpoint/2018/8/main" xmlns="" r:id="rId3"/>
    </p:ext>
  </p:extLs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2"/>
          <p:cNvSpPr txBox="1">
            <a:spLocks noGrp="1"/>
          </p:cNvSpPr>
          <p:nvPr>
            <p:ph type="title"/>
          </p:nvPr>
        </p:nvSpPr>
        <p:spPr>
          <a:xfrm>
            <a:off x="1381250" y="896112"/>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Creative Commons Licenses</a:t>
            </a:r>
            <a:endParaRPr/>
          </a:p>
        </p:txBody>
      </p:sp>
      <p:pic>
        <p:nvPicPr>
          <p:cNvPr id="197" name="Google Shape;197;p32"/>
          <p:cNvPicPr preferRelativeResize="0"/>
          <p:nvPr/>
        </p:nvPicPr>
        <p:blipFill>
          <a:blip r:embed="rId3">
            <a:alphaModFix/>
          </a:blip>
          <a:stretch>
            <a:fillRect/>
          </a:stretch>
        </p:blipFill>
        <p:spPr>
          <a:xfrm>
            <a:off x="1426900" y="1438712"/>
            <a:ext cx="6290194" cy="350698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8"/>
          <p:cNvSpPr txBox="1">
            <a:spLocks noGrp="1"/>
          </p:cNvSpPr>
          <p:nvPr>
            <p:ph type="title"/>
          </p:nvPr>
        </p:nvSpPr>
        <p:spPr>
          <a:xfrm>
            <a:off x="1381250" y="896100"/>
            <a:ext cx="3782400" cy="435600"/>
          </a:xfrm>
          <a:prstGeom prst="rect">
            <a:avLst/>
          </a:prstGeom>
        </p:spPr>
        <p:txBody>
          <a:bodyPr spcFirstLastPara="1" wrap="square" lIns="91425" tIns="91425" rIns="91425" bIns="91425" anchor="ctr" anchorCtr="0">
            <a:noAutofit/>
          </a:bodyPr>
          <a:lstStyle/>
          <a:p>
            <a:pPr lvl="0"/>
            <a:r>
              <a:rPr lang="en"/>
              <a:t>Objectives</a:t>
            </a:r>
            <a:endParaRPr/>
          </a:p>
        </p:txBody>
      </p:sp>
      <p:sp>
        <p:nvSpPr>
          <p:cNvPr id="109" name="Google Shape;109;p18"/>
          <p:cNvSpPr txBox="1">
            <a:spLocks noGrp="1"/>
          </p:cNvSpPr>
          <p:nvPr>
            <p:ph type="body" idx="1"/>
          </p:nvPr>
        </p:nvSpPr>
        <p:spPr>
          <a:xfrm>
            <a:off x="1381250" y="1616470"/>
            <a:ext cx="6809700" cy="3112200"/>
          </a:xfrm>
          <a:prstGeom prst="rect">
            <a:avLst/>
          </a:prstGeom>
        </p:spPr>
        <p:txBody>
          <a:bodyPr spcFirstLastPara="1" wrap="square" lIns="91425" tIns="91425" rIns="91425" bIns="91425" anchor="t" anchorCtr="0">
            <a:noAutofit/>
          </a:bodyPr>
          <a:lstStyle/>
          <a:p>
            <a:pPr fontAlgn="base"/>
            <a:r>
              <a:rPr lang="en-US"/>
              <a:t>Explain the Zero-Textbook-Cost Degree Grant (ZTC) program </a:t>
            </a:r>
          </a:p>
          <a:p>
            <a:pPr fontAlgn="base"/>
            <a:r>
              <a:rPr lang="en-US"/>
              <a:t>Locate and evaluate OER for a variety of disciplines </a:t>
            </a:r>
          </a:p>
          <a:p>
            <a:pPr fontAlgn="base"/>
            <a:r>
              <a:rPr lang="en-US"/>
              <a:t>Evaluate the feasibility of OER/ZTC adoption for a COM course</a:t>
            </a:r>
          </a:p>
          <a:p>
            <a:pPr marL="457200" lvl="0" indent="0" algn="l" rtl="0">
              <a:spcBef>
                <a:spcPts val="600"/>
              </a:spcBef>
              <a:spcAft>
                <a:spcPts val="0"/>
              </a:spcAft>
              <a:buNone/>
            </a:pPr>
            <a:endParaRPr sz="18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3"/>
          <p:cNvSpPr txBox="1">
            <a:spLocks noGrp="1"/>
          </p:cNvSpPr>
          <p:nvPr>
            <p:ph type="body" idx="1"/>
          </p:nvPr>
        </p:nvSpPr>
        <p:spPr>
          <a:xfrm>
            <a:off x="1990450" y="4037375"/>
            <a:ext cx="5163000" cy="519600"/>
          </a:xfrm>
          <a:prstGeom prst="rect">
            <a:avLst/>
          </a:prstGeom>
        </p:spPr>
        <p:txBody>
          <a:bodyPr spcFirstLastPara="1" wrap="square" lIns="91425" tIns="91425" rIns="91425" bIns="91425" anchor="b" anchorCtr="0">
            <a:noAutofit/>
          </a:bodyPr>
          <a:lstStyle/>
          <a:p>
            <a:pPr marL="0" lvl="0" indent="0" algn="ctr" rtl="0">
              <a:spcBef>
                <a:spcPts val="360"/>
              </a:spcBef>
              <a:spcAft>
                <a:spcPts val="0"/>
              </a:spcAft>
              <a:buNone/>
            </a:pPr>
            <a:r>
              <a:rPr lang="en" sz="1700"/>
              <a:t>Attribution Examples</a:t>
            </a:r>
            <a:endParaRPr sz="1700"/>
          </a:p>
        </p:txBody>
      </p:sp>
      <p:pic>
        <p:nvPicPr>
          <p:cNvPr id="203" name="Google Shape;203;p33"/>
          <p:cNvPicPr preferRelativeResize="0"/>
          <p:nvPr/>
        </p:nvPicPr>
        <p:blipFill>
          <a:blip r:embed="rId3">
            <a:alphaModFix/>
          </a:blip>
          <a:stretch>
            <a:fillRect/>
          </a:stretch>
        </p:blipFill>
        <p:spPr>
          <a:xfrm>
            <a:off x="701225" y="1023450"/>
            <a:ext cx="7741550" cy="1694225"/>
          </a:xfrm>
          <a:prstGeom prst="rect">
            <a:avLst/>
          </a:prstGeom>
          <a:noFill/>
          <a:ln>
            <a:noFill/>
          </a:ln>
        </p:spPr>
      </p:pic>
      <p:sp>
        <p:nvSpPr>
          <p:cNvPr id="204" name="Google Shape;204;p33"/>
          <p:cNvSpPr txBox="1"/>
          <p:nvPr/>
        </p:nvSpPr>
        <p:spPr>
          <a:xfrm>
            <a:off x="854225" y="3196500"/>
            <a:ext cx="75885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u="sng">
                <a:solidFill>
                  <a:schemeClr val="hlink"/>
                </a:solidFill>
                <a:hlinkClick r:id="rId4"/>
              </a:rPr>
              <a:t>"Choosing a Library Database"</a:t>
            </a:r>
            <a:r>
              <a:rPr lang="en" sz="1100">
                <a:solidFill>
                  <a:schemeClr val="dk1"/>
                </a:solidFill>
              </a:rPr>
              <a:t> by Walter D. Butler, Aloha Sargent, and Kelsey Smith is licensed under</a:t>
            </a:r>
            <a:r>
              <a:rPr lang="en" sz="1100">
                <a:solidFill>
                  <a:schemeClr val="dk1"/>
                </a:solidFill>
                <a:uFill>
                  <a:noFill/>
                </a:uFill>
                <a:hlinkClick r:id="rId5">
                  <a:extLst>
                    <a:ext uri="{A12FA001-AC4F-418D-AE19-62706E023703}">
                      <ahyp:hlinkClr xmlns:ahyp="http://schemas.microsoft.com/office/drawing/2018/hyperlinkcolor" val="tx"/>
                    </a:ext>
                  </a:extLst>
                </a:hlinkClick>
              </a:rPr>
              <a:t> </a:t>
            </a:r>
            <a:r>
              <a:rPr lang="en" sz="1100" u="sng">
                <a:solidFill>
                  <a:schemeClr val="hlink"/>
                </a:solidFill>
                <a:hlinkClick r:id="rId5"/>
              </a:rPr>
              <a:t>CC BY 4.0</a:t>
            </a:r>
            <a:r>
              <a:rPr lang="en" sz="1100">
                <a:solidFill>
                  <a:schemeClr val="dk1"/>
                </a:solidFill>
              </a:rPr>
              <a:t> / A derivative from the</a:t>
            </a:r>
            <a:r>
              <a:rPr lang="en" sz="1100" u="sng">
                <a:solidFill>
                  <a:schemeClr val="hlink"/>
                </a:solidFill>
                <a:hlinkClick r:id="rId6"/>
              </a:rPr>
              <a:t> original work</a:t>
            </a:r>
            <a:endParaRPr>
              <a:latin typeface="Quattrocento Sans"/>
              <a:ea typeface="Quattrocento Sans"/>
              <a:cs typeface="Quattrocento Sans"/>
              <a:sym typeface="Quattrocento San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8DEE7-68E4-082E-E61E-D0A91BAD4497}"/>
              </a:ext>
            </a:extLst>
          </p:cNvPr>
          <p:cNvSpPr>
            <a:spLocks noGrp="1"/>
          </p:cNvSpPr>
          <p:nvPr>
            <p:ph type="title"/>
          </p:nvPr>
        </p:nvSpPr>
        <p:spPr/>
        <p:txBody>
          <a:bodyPr/>
          <a:lstStyle/>
          <a:p>
            <a:r>
              <a:rPr lang="en-US"/>
              <a:t>Bookstore &amp; Class Schedule </a:t>
            </a:r>
          </a:p>
        </p:txBody>
      </p:sp>
      <p:sp>
        <p:nvSpPr>
          <p:cNvPr id="3" name="Text Placeholder 2">
            <a:extLst>
              <a:ext uri="{FF2B5EF4-FFF2-40B4-BE49-F238E27FC236}">
                <a16:creationId xmlns:a16="http://schemas.microsoft.com/office/drawing/2014/main" id="{40AA6A60-B6DA-2BF7-6E91-939451096F39}"/>
              </a:ext>
            </a:extLst>
          </p:cNvPr>
          <p:cNvSpPr>
            <a:spLocks noGrp="1"/>
          </p:cNvSpPr>
          <p:nvPr>
            <p:ph type="body" idx="1"/>
          </p:nvPr>
        </p:nvSpPr>
        <p:spPr/>
        <p:txBody>
          <a:bodyPr/>
          <a:lstStyle/>
          <a:p>
            <a:r>
              <a:rPr lang="en-US"/>
              <a:t>Accuracy of ZTC designation in schedule</a:t>
            </a:r>
          </a:p>
          <a:p>
            <a:r>
              <a:rPr lang="en-US"/>
              <a:t>Section notes in Bookstore listing</a:t>
            </a:r>
          </a:p>
        </p:txBody>
      </p:sp>
    </p:spTree>
    <p:extLst>
      <p:ext uri="{BB962C8B-B14F-4D97-AF65-F5344CB8AC3E}">
        <p14:creationId xmlns:p14="http://schemas.microsoft.com/office/powerpoint/2010/main" val="39890124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web page&#10;&#10;AI-generated content may be incorrect.">
            <a:extLst>
              <a:ext uri="{FF2B5EF4-FFF2-40B4-BE49-F238E27FC236}">
                <a16:creationId xmlns:a16="http://schemas.microsoft.com/office/drawing/2014/main" id="{9A5CC735-FF45-4232-0DBD-B04345F6F90E}"/>
              </a:ext>
            </a:extLst>
          </p:cNvPr>
          <p:cNvPicPr>
            <a:picLocks noChangeAspect="1"/>
          </p:cNvPicPr>
          <p:nvPr/>
        </p:nvPicPr>
        <p:blipFill>
          <a:blip r:embed="rId3"/>
          <a:stretch>
            <a:fillRect/>
          </a:stretch>
        </p:blipFill>
        <p:spPr>
          <a:xfrm>
            <a:off x="772068" y="0"/>
            <a:ext cx="7599863" cy="5143500"/>
          </a:xfrm>
          <a:prstGeom prst="rect">
            <a:avLst/>
          </a:prstGeom>
        </p:spPr>
      </p:pic>
    </p:spTree>
    <p:extLst>
      <p:ext uri="{BB962C8B-B14F-4D97-AF65-F5344CB8AC3E}">
        <p14:creationId xmlns:p14="http://schemas.microsoft.com/office/powerpoint/2010/main" val="1071529637"/>
      </p:ext>
    </p:extLst>
  </p:cSld>
  <p:clrMapOvr>
    <a:masterClrMapping/>
  </p:clrMapOvr>
  <p:extLst>
    <p:ext uri="{6950BFC3-D8DA-4A85-94F7-54DA5524770B}">
      <p188:commentRel xmlns:p188="http://schemas.microsoft.com/office/powerpoint/2018/8/main" xmlns="" r:id="rId4"/>
    </p:ext>
  </p:extLs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04947-1F5F-B91C-2929-D3A5B6569B2A}"/>
              </a:ext>
            </a:extLst>
          </p:cNvPr>
          <p:cNvSpPr>
            <a:spLocks noGrp="1"/>
          </p:cNvSpPr>
          <p:nvPr>
            <p:ph type="title"/>
          </p:nvPr>
        </p:nvSpPr>
        <p:spPr/>
        <p:txBody>
          <a:bodyPr/>
          <a:lstStyle/>
          <a:p>
            <a:r>
              <a:rPr lang="en-US"/>
              <a:t>Activity</a:t>
            </a:r>
          </a:p>
        </p:txBody>
      </p:sp>
      <p:sp>
        <p:nvSpPr>
          <p:cNvPr id="3" name="Text Placeholder 2">
            <a:extLst>
              <a:ext uri="{FF2B5EF4-FFF2-40B4-BE49-F238E27FC236}">
                <a16:creationId xmlns:a16="http://schemas.microsoft.com/office/drawing/2014/main" id="{B80AE60A-4FF1-AA61-E045-772C7E2BC8D1}"/>
              </a:ext>
            </a:extLst>
          </p:cNvPr>
          <p:cNvSpPr>
            <a:spLocks noGrp="1"/>
          </p:cNvSpPr>
          <p:nvPr>
            <p:ph type="body" idx="1"/>
          </p:nvPr>
        </p:nvSpPr>
        <p:spPr/>
        <p:txBody>
          <a:bodyPr/>
          <a:lstStyle/>
          <a:p>
            <a:r>
              <a:rPr lang="en-US" dirty="0"/>
              <a:t>Search 1 source to find OER for your class (or for a class that you took and paid way too much money for the textbook)</a:t>
            </a:r>
          </a:p>
        </p:txBody>
      </p:sp>
    </p:spTree>
    <p:extLst>
      <p:ext uri="{BB962C8B-B14F-4D97-AF65-F5344CB8AC3E}">
        <p14:creationId xmlns:p14="http://schemas.microsoft.com/office/powerpoint/2010/main" val="27982255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6"/>
          <p:cNvSpPr txBox="1">
            <a:spLocks noGrp="1"/>
          </p:cNvSpPr>
          <p:nvPr>
            <p:ph type="ctrTitle"/>
          </p:nvPr>
        </p:nvSpPr>
        <p:spPr>
          <a:xfrm>
            <a:off x="311708" y="-10236"/>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Questions?</a:t>
            </a:r>
            <a:endParaRPr/>
          </a:p>
        </p:txBody>
      </p:sp>
      <p:sp>
        <p:nvSpPr>
          <p:cNvPr id="224" name="Google Shape;224;p36"/>
          <p:cNvSpPr txBox="1"/>
          <p:nvPr/>
        </p:nvSpPr>
        <p:spPr>
          <a:xfrm>
            <a:off x="4719820" y="2411264"/>
            <a:ext cx="2305200" cy="1046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t>Michele Alaniz</a:t>
            </a:r>
            <a:endParaRPr/>
          </a:p>
          <a:p>
            <a:pPr marL="0" lvl="0" indent="0" algn="ctr" rtl="0">
              <a:spcBef>
                <a:spcPts val="0"/>
              </a:spcBef>
              <a:spcAft>
                <a:spcPts val="0"/>
              </a:spcAft>
              <a:buNone/>
            </a:pPr>
            <a:r>
              <a:rPr lang="en"/>
              <a:t>OER Librarian</a:t>
            </a:r>
            <a:endParaRPr/>
          </a:p>
          <a:p>
            <a:pPr marL="0" lvl="0" indent="0" algn="ctr" rtl="0">
              <a:spcBef>
                <a:spcPts val="0"/>
              </a:spcBef>
              <a:spcAft>
                <a:spcPts val="0"/>
              </a:spcAft>
              <a:buNone/>
            </a:pPr>
            <a:r>
              <a:rPr lang="en"/>
              <a:t>mmalaniz@marin.edu</a:t>
            </a:r>
            <a:endParaRPr/>
          </a:p>
          <a:p>
            <a:pPr marL="0" lvl="0" indent="0" algn="l" rtl="0">
              <a:spcBef>
                <a:spcPts val="0"/>
              </a:spcBef>
              <a:spcAft>
                <a:spcPts val="0"/>
              </a:spcAft>
              <a:buNone/>
            </a:pPr>
            <a:endParaRPr/>
          </a:p>
        </p:txBody>
      </p:sp>
      <p:sp>
        <p:nvSpPr>
          <p:cNvPr id="225" name="Google Shape;225;p36"/>
          <p:cNvSpPr txBox="1"/>
          <p:nvPr/>
        </p:nvSpPr>
        <p:spPr>
          <a:xfrm>
            <a:off x="2306345" y="2411264"/>
            <a:ext cx="20361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t>Ron Oxford</a:t>
            </a:r>
            <a:endParaRPr/>
          </a:p>
          <a:p>
            <a:pPr marL="0" lvl="0" indent="0" algn="ctr" rtl="0">
              <a:spcBef>
                <a:spcPts val="0"/>
              </a:spcBef>
              <a:spcAft>
                <a:spcPts val="0"/>
              </a:spcAft>
              <a:buNone/>
            </a:pPr>
            <a:r>
              <a:rPr lang="en"/>
              <a:t>OER Librarian</a:t>
            </a:r>
            <a:endParaRPr/>
          </a:p>
          <a:p>
            <a:pPr marL="0" lvl="0" indent="0" algn="ctr" rtl="0">
              <a:spcBef>
                <a:spcPts val="0"/>
              </a:spcBef>
              <a:spcAft>
                <a:spcPts val="0"/>
              </a:spcAft>
              <a:buNone/>
            </a:pPr>
            <a:r>
              <a:rPr lang="en"/>
              <a:t>roxford@marin.edu</a:t>
            </a:r>
            <a:endParaRPr/>
          </a:p>
        </p:txBody>
      </p:sp>
      <p:sp>
        <p:nvSpPr>
          <p:cNvPr id="226" name="Google Shape;226;p36"/>
          <p:cNvSpPr txBox="1"/>
          <p:nvPr/>
        </p:nvSpPr>
        <p:spPr>
          <a:xfrm>
            <a:off x="1166455" y="3543481"/>
            <a:ext cx="3556030" cy="1046410"/>
          </a:xfrm>
          <a:prstGeom prst="rect">
            <a:avLst/>
          </a:prstGeom>
          <a:noFill/>
          <a:ln>
            <a:noFill/>
          </a:ln>
        </p:spPr>
        <p:txBody>
          <a:bodyPr spcFirstLastPara="1" wrap="square" lIns="91425" tIns="91425" rIns="91425" bIns="91425" anchor="t" anchorCtr="0">
            <a:spAutoFit/>
          </a:bodyPr>
          <a:lstStyle/>
          <a:p>
            <a:pPr algn="ctr"/>
            <a:r>
              <a:rPr lang="en-US" err="1"/>
              <a:t>Ephantus</a:t>
            </a:r>
            <a:r>
              <a:rPr lang="en-US"/>
              <a:t> Mogere</a:t>
            </a:r>
            <a:endParaRPr/>
          </a:p>
          <a:p>
            <a:pPr algn="ctr"/>
            <a:r>
              <a:rPr lang="en"/>
              <a:t>Assistive Technology Access Specialist</a:t>
            </a:r>
            <a:endParaRPr/>
          </a:p>
          <a:p>
            <a:pPr marL="0" lvl="0" indent="0" algn="ctr">
              <a:spcBef>
                <a:spcPts val="0"/>
              </a:spcBef>
              <a:spcAft>
                <a:spcPts val="0"/>
              </a:spcAft>
              <a:buNone/>
            </a:pPr>
            <a:r>
              <a:rPr lang="en"/>
              <a:t>emogere@marin.edu</a:t>
            </a:r>
          </a:p>
          <a:p>
            <a:endParaRPr lang="en-US"/>
          </a:p>
        </p:txBody>
      </p:sp>
      <p:sp>
        <p:nvSpPr>
          <p:cNvPr id="2" name="Google Shape;226;p36">
            <a:extLst>
              <a:ext uri="{FF2B5EF4-FFF2-40B4-BE49-F238E27FC236}">
                <a16:creationId xmlns:a16="http://schemas.microsoft.com/office/drawing/2014/main" id="{F981EEA6-8785-B438-D3F9-551D26210C66}"/>
              </a:ext>
            </a:extLst>
          </p:cNvPr>
          <p:cNvSpPr txBox="1"/>
          <p:nvPr/>
        </p:nvSpPr>
        <p:spPr>
          <a:xfrm>
            <a:off x="4573889" y="3543481"/>
            <a:ext cx="3556030" cy="1046410"/>
          </a:xfrm>
          <a:prstGeom prst="rect">
            <a:avLst/>
          </a:prstGeom>
          <a:noFill/>
          <a:ln>
            <a:noFill/>
          </a:ln>
        </p:spPr>
        <p:txBody>
          <a:bodyPr spcFirstLastPara="1" wrap="square" lIns="91425" tIns="91425" rIns="91425" bIns="91425" anchor="t" anchorCtr="0">
            <a:spAutoFit/>
          </a:bodyPr>
          <a:lstStyle/>
          <a:p>
            <a:pPr algn="ctr"/>
            <a:r>
              <a:rPr lang="en-US"/>
              <a:t>Stacey Lince</a:t>
            </a:r>
          </a:p>
          <a:p>
            <a:pPr algn="ctr"/>
            <a:r>
              <a:rPr lang="en"/>
              <a:t>Instructional Designer</a:t>
            </a:r>
            <a:endParaRPr/>
          </a:p>
          <a:p>
            <a:pPr marL="0" lvl="0" indent="0" algn="ctr">
              <a:spcBef>
                <a:spcPts val="0"/>
              </a:spcBef>
              <a:spcAft>
                <a:spcPts val="0"/>
              </a:spcAft>
              <a:buNone/>
            </a:pPr>
            <a:r>
              <a:rPr lang="en"/>
              <a:t>slince@marin.edu</a:t>
            </a:r>
          </a:p>
          <a:p>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5"/>
          <p:cNvSpPr txBox="1">
            <a:spLocks noGrp="1"/>
          </p:cNvSpPr>
          <p:nvPr>
            <p:ph type="title"/>
          </p:nvPr>
        </p:nvSpPr>
        <p:spPr>
          <a:xfrm>
            <a:off x="311700" y="445025"/>
            <a:ext cx="85206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a:t>Resources</a:t>
            </a:r>
            <a:endParaRPr sz="2400"/>
          </a:p>
        </p:txBody>
      </p:sp>
      <p:sp>
        <p:nvSpPr>
          <p:cNvPr id="217" name="Google Shape;217;p35"/>
          <p:cNvSpPr txBox="1">
            <a:spLocks noGrp="1"/>
          </p:cNvSpPr>
          <p:nvPr>
            <p:ph type="body" idx="1"/>
          </p:nvPr>
        </p:nvSpPr>
        <p:spPr>
          <a:xfrm>
            <a:off x="311700" y="923875"/>
            <a:ext cx="8520600" cy="3416400"/>
          </a:xfrm>
          <a:prstGeom prst="rect">
            <a:avLst/>
          </a:prstGeom>
        </p:spPr>
        <p:txBody>
          <a:bodyPr spcFirstLastPara="1" wrap="square" lIns="91425" tIns="91425" rIns="91425" bIns="91425" anchor="t" anchorCtr="0">
            <a:noAutofit/>
          </a:bodyPr>
          <a:lstStyle/>
          <a:p>
            <a:pPr marL="342900" lvl="0" indent="-279400" algn="l" rtl="0">
              <a:lnSpc>
                <a:spcPct val="150000"/>
              </a:lnSpc>
              <a:spcBef>
                <a:spcPts val="600"/>
              </a:spcBef>
              <a:spcAft>
                <a:spcPts val="0"/>
              </a:spcAft>
              <a:buSzPts val="2000"/>
              <a:buChar char="◉"/>
            </a:pPr>
            <a:r>
              <a:rPr lang="en" sz="2000" dirty="0"/>
              <a:t>COM Library OER Guide: </a:t>
            </a:r>
            <a:r>
              <a:rPr lang="en" sz="2000" dirty="0">
                <a:uFill>
                  <a:noFill/>
                </a:uFill>
                <a:hlinkClick r:id="rId3"/>
              </a:rPr>
              <a:t>https://libguides.marin.edu/oer</a:t>
            </a:r>
            <a:r>
              <a:rPr lang="en" sz="2000" dirty="0"/>
              <a:t>  </a:t>
            </a:r>
            <a:endParaRPr sz="2000" dirty="0"/>
          </a:p>
          <a:p>
            <a:pPr marL="342900" lvl="0" indent="-279400">
              <a:lnSpc>
                <a:spcPct val="150000"/>
              </a:lnSpc>
              <a:spcBef>
                <a:spcPts val="0"/>
              </a:spcBef>
              <a:buSzPts val="2000"/>
            </a:pPr>
            <a:r>
              <a:rPr lang="en" sz="2000" dirty="0"/>
              <a:t>LibreTexts: </a:t>
            </a:r>
            <a:r>
              <a:rPr lang="en-US" sz="2000" dirty="0">
                <a:hlinkClick r:id="rId4"/>
              </a:rPr>
              <a:t>https://libretexts.org/</a:t>
            </a:r>
            <a:endParaRPr lang="en-US" sz="2000" dirty="0"/>
          </a:p>
          <a:p>
            <a:pPr marL="342900" lvl="0" indent="-279400">
              <a:lnSpc>
                <a:spcPct val="150000"/>
              </a:lnSpc>
              <a:spcBef>
                <a:spcPts val="0"/>
              </a:spcBef>
              <a:buSzPts val="2000"/>
            </a:pPr>
            <a:r>
              <a:rPr lang="en-US" sz="2000" dirty="0" err="1"/>
              <a:t>OpenStaz</a:t>
            </a:r>
            <a:r>
              <a:rPr lang="en-US" sz="2000" dirty="0"/>
              <a:t> </a:t>
            </a:r>
            <a:r>
              <a:rPr lang="en-US" sz="2000" dirty="0">
                <a:hlinkClick r:id="rId5"/>
              </a:rPr>
              <a:t>https://openstax.org/</a:t>
            </a:r>
            <a:endParaRPr lang="en-US" sz="2000" dirty="0"/>
          </a:p>
          <a:p>
            <a:pPr marL="342900" lvl="0" indent="-279400">
              <a:lnSpc>
                <a:spcPct val="150000"/>
              </a:lnSpc>
              <a:spcBef>
                <a:spcPts val="0"/>
              </a:spcBef>
              <a:buSzPts val="2000"/>
            </a:pPr>
            <a:r>
              <a:rPr lang="en-US" sz="2000" dirty="0"/>
              <a:t>ASCCC OERI: </a:t>
            </a:r>
            <a:r>
              <a:rPr lang="en-US" sz="2000" dirty="0">
                <a:hlinkClick r:id="rId6"/>
              </a:rPr>
              <a:t>https://asccc-oeri.org/</a:t>
            </a:r>
            <a:endParaRPr lang="en-US" sz="2000" dirty="0"/>
          </a:p>
          <a:p>
            <a:pPr marL="342900" lvl="0" indent="-279400">
              <a:lnSpc>
                <a:spcPct val="150000"/>
              </a:lnSpc>
              <a:spcBef>
                <a:spcPts val="0"/>
              </a:spcBef>
              <a:buSzPts val="2000"/>
            </a:pPr>
            <a:r>
              <a:rPr lang="en" sz="2000" dirty="0"/>
              <a:t>ASCCC OERI: Accessibility Basics https://catalog.onlinenetworkofeducators.org/courses/asccc-oeri-accessibility-basics</a:t>
            </a:r>
          </a:p>
          <a:p>
            <a:pPr indent="0">
              <a:buNone/>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60532-32EB-166F-5C0D-9B82AE563572}"/>
              </a:ext>
            </a:extLst>
          </p:cNvPr>
          <p:cNvSpPr>
            <a:spLocks noGrp="1"/>
          </p:cNvSpPr>
          <p:nvPr>
            <p:ph type="ctrTitle"/>
          </p:nvPr>
        </p:nvSpPr>
        <p:spPr>
          <a:xfrm>
            <a:off x="311708" y="367169"/>
            <a:ext cx="8520600" cy="2052600"/>
          </a:xfrm>
        </p:spPr>
        <p:txBody>
          <a:bodyPr/>
          <a:lstStyle/>
          <a:p>
            <a:r>
              <a:rPr lang="en-US"/>
              <a:t>Definitions</a:t>
            </a:r>
          </a:p>
        </p:txBody>
      </p:sp>
      <p:sp>
        <p:nvSpPr>
          <p:cNvPr id="3" name="Subtitle 2">
            <a:extLst>
              <a:ext uri="{FF2B5EF4-FFF2-40B4-BE49-F238E27FC236}">
                <a16:creationId xmlns:a16="http://schemas.microsoft.com/office/drawing/2014/main" id="{C02CF5CC-8B74-F3BA-79F8-39F581C5462A}"/>
              </a:ext>
            </a:extLst>
          </p:cNvPr>
          <p:cNvSpPr>
            <a:spLocks noGrp="1"/>
          </p:cNvSpPr>
          <p:nvPr>
            <p:ph type="subTitle" idx="1"/>
          </p:nvPr>
        </p:nvSpPr>
        <p:spPr>
          <a:xfrm>
            <a:off x="311700" y="2456719"/>
            <a:ext cx="8520600" cy="2051633"/>
          </a:xfrm>
        </p:spPr>
        <p:txBody>
          <a:bodyPr/>
          <a:lstStyle/>
          <a:p>
            <a:r>
              <a:rPr lang="en-US" sz="2000"/>
              <a:t>Open Educational Resources (OER): </a:t>
            </a:r>
            <a:r>
              <a:rPr lang="en-US" sz="1600"/>
              <a:t>Teaching, learning, and research materials that are freely available for anyone to use, adapt, and share. </a:t>
            </a:r>
          </a:p>
          <a:p>
            <a:r>
              <a:rPr lang="en-US" sz="2000"/>
              <a:t>Zero-Textbook Cost (ZTC): </a:t>
            </a:r>
            <a:r>
              <a:rPr lang="en-US" sz="1600"/>
              <a:t>Designation for courses or programs where students are not required to purchase textbooks or pay access fee for online materials. </a:t>
            </a:r>
          </a:p>
          <a:p>
            <a:r>
              <a:rPr lang="en-US" sz="2000"/>
              <a:t>ZTC Degree (ZTCD):</a:t>
            </a:r>
            <a:r>
              <a:rPr lang="en-US" sz="1600"/>
              <a:t> </a:t>
            </a:r>
            <a:r>
              <a:rPr lang="en-US" sz="1600">
                <a:solidFill>
                  <a:srgbClr val="555555"/>
                </a:solidFill>
                <a:latin typeface="Source Sans Pro"/>
                <a:ea typeface="Source Sans Pro"/>
              </a:rPr>
              <a:t>All instructional textbooks for the zero textbook cost degree program pathway must be zero-cost.</a:t>
            </a:r>
          </a:p>
        </p:txBody>
      </p:sp>
    </p:spTree>
    <p:extLst>
      <p:ext uri="{BB962C8B-B14F-4D97-AF65-F5344CB8AC3E}">
        <p14:creationId xmlns:p14="http://schemas.microsoft.com/office/powerpoint/2010/main" val="505329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90979-FCC8-3A4A-915C-F45B383AE8C7}"/>
              </a:ext>
            </a:extLst>
          </p:cNvPr>
          <p:cNvSpPr>
            <a:spLocks noGrp="1"/>
          </p:cNvSpPr>
          <p:nvPr>
            <p:ph type="title"/>
          </p:nvPr>
        </p:nvSpPr>
        <p:spPr/>
        <p:txBody>
          <a:bodyPr/>
          <a:lstStyle/>
          <a:p>
            <a:r>
              <a:rPr lang="en-US"/>
              <a:t>Why OER and ZTC?</a:t>
            </a:r>
          </a:p>
        </p:txBody>
      </p:sp>
      <p:pic>
        <p:nvPicPr>
          <p:cNvPr id="4" name="Picture 3">
            <a:extLst>
              <a:ext uri="{FF2B5EF4-FFF2-40B4-BE49-F238E27FC236}">
                <a16:creationId xmlns:a16="http://schemas.microsoft.com/office/drawing/2014/main" id="{14FB9883-004C-4447-B510-A75FF31B7133}"/>
              </a:ext>
            </a:extLst>
          </p:cNvPr>
          <p:cNvPicPr>
            <a:picLocks noChangeAspect="1"/>
          </p:cNvPicPr>
          <p:nvPr/>
        </p:nvPicPr>
        <p:blipFill>
          <a:blip r:embed="rId3"/>
          <a:stretch>
            <a:fillRect/>
          </a:stretch>
        </p:blipFill>
        <p:spPr>
          <a:xfrm>
            <a:off x="1593850" y="1330918"/>
            <a:ext cx="5956300" cy="3276600"/>
          </a:xfrm>
          <a:prstGeom prst="rect">
            <a:avLst/>
          </a:prstGeom>
        </p:spPr>
      </p:pic>
      <p:sp>
        <p:nvSpPr>
          <p:cNvPr id="5" name="TextBox 4">
            <a:extLst>
              <a:ext uri="{FF2B5EF4-FFF2-40B4-BE49-F238E27FC236}">
                <a16:creationId xmlns:a16="http://schemas.microsoft.com/office/drawing/2014/main" id="{321250E0-435D-129E-F8F7-572B3A62954B}"/>
              </a:ext>
            </a:extLst>
          </p:cNvPr>
          <p:cNvSpPr txBox="1"/>
          <p:nvPr/>
        </p:nvSpPr>
        <p:spPr>
          <a:xfrm>
            <a:off x="815595" y="4796103"/>
            <a:ext cx="7303625" cy="246221"/>
          </a:xfrm>
          <a:prstGeom prst="rect">
            <a:avLst/>
          </a:prstGeom>
          <a:noFill/>
        </p:spPr>
        <p:txBody>
          <a:bodyPr wrap="square" rtlCol="0">
            <a:spAutoFit/>
          </a:bodyPr>
          <a:lstStyle/>
          <a:p>
            <a:r>
              <a:rPr lang="en-US" sz="1000"/>
              <a:t>Source: </a:t>
            </a:r>
            <a:r>
              <a:rPr lang="en-US" sz="1000">
                <a:hlinkClick r:id="rId4"/>
              </a:rPr>
              <a:t>2022 Student Textbook and Course Materials Survey Results and Findings </a:t>
            </a:r>
            <a:r>
              <a:rPr lang="en-US" sz="1000"/>
              <a:t>at https://</a:t>
            </a:r>
            <a:r>
              <a:rPr lang="en-US" sz="1000" err="1"/>
              <a:t>dlss.flvc.org</a:t>
            </a:r>
            <a:r>
              <a:rPr lang="en-US" sz="1000"/>
              <a:t>/research</a:t>
            </a:r>
          </a:p>
        </p:txBody>
      </p:sp>
      <p:sp>
        <p:nvSpPr>
          <p:cNvPr id="6" name="Rectangle 5">
            <a:extLst>
              <a:ext uri="{FF2B5EF4-FFF2-40B4-BE49-F238E27FC236}">
                <a16:creationId xmlns:a16="http://schemas.microsoft.com/office/drawing/2014/main" id="{84F696B8-DF54-7671-D106-84D0F2D6BD69}"/>
              </a:ext>
            </a:extLst>
          </p:cNvPr>
          <p:cNvSpPr/>
          <p:nvPr/>
        </p:nvSpPr>
        <p:spPr>
          <a:xfrm>
            <a:off x="1579681" y="1297857"/>
            <a:ext cx="36273" cy="3398834"/>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ectangle 6">
            <a:extLst>
              <a:ext uri="{FF2B5EF4-FFF2-40B4-BE49-F238E27FC236}">
                <a16:creationId xmlns:a16="http://schemas.microsoft.com/office/drawing/2014/main" id="{F7EB91F4-548B-DD7C-E496-4BE5B6AD297D}"/>
              </a:ext>
            </a:extLst>
          </p:cNvPr>
          <p:cNvSpPr/>
          <p:nvPr/>
        </p:nvSpPr>
        <p:spPr>
          <a:xfrm>
            <a:off x="7432420" y="1241745"/>
            <a:ext cx="235460" cy="3365773"/>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940062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0">
          <a:extLst>
            <a:ext uri="{FF2B5EF4-FFF2-40B4-BE49-F238E27FC236}">
              <a16:creationId xmlns:a16="http://schemas.microsoft.com/office/drawing/2014/main" id="{A19AC1EA-DE73-D7DB-A294-98AF7540F1E0}"/>
            </a:ext>
          </a:extLst>
        </p:cNvPr>
        <p:cNvGrpSpPr/>
        <p:nvPr/>
      </p:nvGrpSpPr>
      <p:grpSpPr>
        <a:xfrm>
          <a:off x="0" y="0"/>
          <a:ext cx="0" cy="0"/>
          <a:chOff x="0" y="0"/>
          <a:chExt cx="0" cy="0"/>
        </a:xfrm>
      </p:grpSpPr>
      <p:sp>
        <p:nvSpPr>
          <p:cNvPr id="171" name="Google Shape;171;p28">
            <a:extLst>
              <a:ext uri="{FF2B5EF4-FFF2-40B4-BE49-F238E27FC236}">
                <a16:creationId xmlns:a16="http://schemas.microsoft.com/office/drawing/2014/main" id="{EEF6ADF3-C844-D3BC-9CAE-597F32C741F1}"/>
              </a:ext>
            </a:extLst>
          </p:cNvPr>
          <p:cNvSpPr txBox="1">
            <a:spLocks noGrp="1"/>
          </p:cNvSpPr>
          <p:nvPr>
            <p:ph type="title"/>
          </p:nvPr>
        </p:nvSpPr>
        <p:spPr>
          <a:xfrm>
            <a:off x="1342900" y="829012"/>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Zero Textbook Cost Program</a:t>
            </a:r>
            <a:endParaRPr/>
          </a:p>
        </p:txBody>
      </p:sp>
      <p:sp>
        <p:nvSpPr>
          <p:cNvPr id="172" name="Google Shape;172;p28">
            <a:extLst>
              <a:ext uri="{FF2B5EF4-FFF2-40B4-BE49-F238E27FC236}">
                <a16:creationId xmlns:a16="http://schemas.microsoft.com/office/drawing/2014/main" id="{DC9D8317-236F-DAE8-8326-02746637B0FC}"/>
              </a:ext>
            </a:extLst>
          </p:cNvPr>
          <p:cNvSpPr txBox="1">
            <a:spLocks noGrp="1"/>
          </p:cNvSpPr>
          <p:nvPr>
            <p:ph type="body" idx="1"/>
          </p:nvPr>
        </p:nvSpPr>
        <p:spPr>
          <a:xfrm>
            <a:off x="58525" y="1398250"/>
            <a:ext cx="3878400" cy="2914800"/>
          </a:xfrm>
          <a:prstGeom prst="rect">
            <a:avLst/>
          </a:prstGeom>
        </p:spPr>
        <p:txBody>
          <a:bodyPr spcFirstLastPara="1" wrap="square" lIns="91425" tIns="91425" rIns="91425" bIns="91425" anchor="t" anchorCtr="0">
            <a:noAutofit/>
          </a:bodyPr>
          <a:lstStyle/>
          <a:p>
            <a:pPr marL="0" indent="0">
              <a:buNone/>
            </a:pPr>
            <a:r>
              <a:rPr lang="en" b="1"/>
              <a:t>Planning/Implementation Grants</a:t>
            </a:r>
          </a:p>
          <a:p>
            <a:pPr marL="457200" lvl="0" indent="-342900" algn="l" rtl="0">
              <a:spcBef>
                <a:spcPts val="600"/>
              </a:spcBef>
              <a:spcAft>
                <a:spcPts val="0"/>
              </a:spcAft>
              <a:buSzPts val="1800"/>
              <a:buChar char="◉"/>
            </a:pPr>
            <a:r>
              <a:rPr lang="en" sz="1800"/>
              <a:t>Every college received a grant</a:t>
            </a:r>
          </a:p>
          <a:p>
            <a:pPr lvl="1">
              <a:buSzPts val="1800"/>
            </a:pPr>
            <a:r>
              <a:rPr lang="en" sz="1600"/>
              <a:t>Planning (June/2022)</a:t>
            </a:r>
          </a:p>
          <a:p>
            <a:pPr lvl="1">
              <a:buSzPts val="1800"/>
            </a:pPr>
            <a:r>
              <a:rPr lang="en" sz="1600"/>
              <a:t>Implementation (February/2025)</a:t>
            </a:r>
            <a:br>
              <a:rPr lang="en" sz="1600"/>
            </a:br>
            <a:endParaRPr sz="1800"/>
          </a:p>
          <a:p>
            <a:pPr marL="114300" indent="0">
              <a:spcBef>
                <a:spcPts val="0"/>
              </a:spcBef>
              <a:buSzPts val="1800"/>
              <a:buNone/>
            </a:pPr>
            <a:br>
              <a:rPr lang="en" sz="1800"/>
            </a:br>
            <a:endParaRPr lang="en" sz="1800"/>
          </a:p>
        </p:txBody>
      </p:sp>
      <p:sp>
        <p:nvSpPr>
          <p:cNvPr id="173" name="Google Shape;173;p28">
            <a:extLst>
              <a:ext uri="{FF2B5EF4-FFF2-40B4-BE49-F238E27FC236}">
                <a16:creationId xmlns:a16="http://schemas.microsoft.com/office/drawing/2014/main" id="{AF7E6DB2-E900-A019-1C92-6E6714B67A6F}"/>
              </a:ext>
            </a:extLst>
          </p:cNvPr>
          <p:cNvSpPr txBox="1">
            <a:spLocks noGrp="1"/>
          </p:cNvSpPr>
          <p:nvPr>
            <p:ph type="body" idx="2"/>
          </p:nvPr>
        </p:nvSpPr>
        <p:spPr>
          <a:xfrm>
            <a:off x="4802051" y="1398250"/>
            <a:ext cx="3636300" cy="2297717"/>
          </a:xfrm>
          <a:prstGeom prst="rect">
            <a:avLst/>
          </a:prstGeom>
        </p:spPr>
        <p:txBody>
          <a:bodyPr spcFirstLastPara="1" wrap="square" lIns="91425" tIns="91425" rIns="91425" bIns="91425" anchor="t" anchorCtr="0">
            <a:noAutofit/>
          </a:bodyPr>
          <a:lstStyle/>
          <a:p>
            <a:pPr marL="0" indent="0">
              <a:buClr>
                <a:schemeClr val="dk1"/>
              </a:buClr>
              <a:buSzPts val="1100"/>
              <a:buNone/>
            </a:pPr>
            <a:r>
              <a:rPr lang="en" b="1"/>
              <a:t>Impact Grant</a:t>
            </a:r>
          </a:p>
          <a:p>
            <a:pPr indent="-342900">
              <a:buSzPts val="1800"/>
            </a:pPr>
            <a:r>
              <a:rPr lang="en" sz="1800"/>
              <a:t>Every college received a grant</a:t>
            </a:r>
          </a:p>
          <a:p>
            <a:pPr lvl="1">
              <a:buSzPts val="1800"/>
            </a:pPr>
            <a:r>
              <a:rPr lang="en" sz="1800"/>
              <a:t>(February 2025)</a:t>
            </a:r>
          </a:p>
          <a:p>
            <a:pPr lvl="1">
              <a:buSzPts val="1800"/>
            </a:pPr>
            <a:r>
              <a:rPr lang="en" sz="1800"/>
              <a:t>Adopt by Fall 2026</a:t>
            </a:r>
            <a:br>
              <a:rPr lang="en" sz="1800"/>
            </a:br>
            <a:endParaRPr lang="en-US" sz="1800"/>
          </a:p>
          <a:p>
            <a:pPr marL="114300" lvl="0" indent="0" algn="l" rtl="0">
              <a:spcBef>
                <a:spcPts val="0"/>
              </a:spcBef>
              <a:spcAft>
                <a:spcPts val="0"/>
              </a:spcAft>
              <a:buSzPts val="1800"/>
              <a:buNone/>
            </a:pPr>
            <a:endParaRPr lang="en" sz="1800"/>
          </a:p>
          <a:p>
            <a:pPr marL="0" lvl="0" indent="0" algn="l" rtl="0">
              <a:spcBef>
                <a:spcPts val="600"/>
              </a:spcBef>
              <a:spcAft>
                <a:spcPts val="0"/>
              </a:spcAft>
              <a:buNone/>
            </a:pPr>
            <a:endParaRPr/>
          </a:p>
        </p:txBody>
      </p:sp>
      <p:pic>
        <p:nvPicPr>
          <p:cNvPr id="174" name="Google Shape;174;p28">
            <a:extLst>
              <a:ext uri="{FF2B5EF4-FFF2-40B4-BE49-F238E27FC236}">
                <a16:creationId xmlns:a16="http://schemas.microsoft.com/office/drawing/2014/main" id="{9E270BCA-75BB-034B-54A0-47E9E409CD0E}"/>
              </a:ext>
            </a:extLst>
          </p:cNvPr>
          <p:cNvPicPr preferRelativeResize="0"/>
          <p:nvPr/>
        </p:nvPicPr>
        <p:blipFill>
          <a:blip r:embed="rId3">
            <a:alphaModFix/>
          </a:blip>
          <a:stretch>
            <a:fillRect/>
          </a:stretch>
        </p:blipFill>
        <p:spPr>
          <a:xfrm>
            <a:off x="0" y="4486325"/>
            <a:ext cx="1830725" cy="657175"/>
          </a:xfrm>
          <a:prstGeom prst="rect">
            <a:avLst/>
          </a:prstGeom>
          <a:noFill/>
          <a:ln>
            <a:noFill/>
          </a:ln>
        </p:spPr>
      </p:pic>
    </p:spTree>
    <p:extLst>
      <p:ext uri="{BB962C8B-B14F-4D97-AF65-F5344CB8AC3E}">
        <p14:creationId xmlns:p14="http://schemas.microsoft.com/office/powerpoint/2010/main" val="3258743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1DF4D-0392-4B5F-3009-186AC65404CD}"/>
              </a:ext>
            </a:extLst>
          </p:cNvPr>
          <p:cNvSpPr>
            <a:spLocks noGrp="1"/>
          </p:cNvSpPr>
          <p:nvPr>
            <p:ph type="title"/>
          </p:nvPr>
        </p:nvSpPr>
        <p:spPr>
          <a:xfrm>
            <a:off x="1381249" y="896112"/>
            <a:ext cx="4188277" cy="435600"/>
          </a:xfrm>
        </p:spPr>
        <p:txBody>
          <a:bodyPr/>
          <a:lstStyle/>
          <a:p>
            <a:r>
              <a:rPr lang="en-US"/>
              <a:t>Grant Requirements</a:t>
            </a:r>
          </a:p>
        </p:txBody>
      </p:sp>
      <p:sp>
        <p:nvSpPr>
          <p:cNvPr id="3" name="Text Placeholder 2">
            <a:extLst>
              <a:ext uri="{FF2B5EF4-FFF2-40B4-BE49-F238E27FC236}">
                <a16:creationId xmlns:a16="http://schemas.microsoft.com/office/drawing/2014/main" id="{855D48F1-C21A-7F93-2992-C9284C1C1E3C}"/>
              </a:ext>
            </a:extLst>
          </p:cNvPr>
          <p:cNvSpPr>
            <a:spLocks noGrp="1"/>
          </p:cNvSpPr>
          <p:nvPr>
            <p:ph type="body" idx="1"/>
          </p:nvPr>
        </p:nvSpPr>
        <p:spPr>
          <a:xfrm>
            <a:off x="1381249" y="1618700"/>
            <a:ext cx="7139295" cy="3077991"/>
          </a:xfrm>
        </p:spPr>
        <p:txBody>
          <a:bodyPr/>
          <a:lstStyle/>
          <a:p>
            <a:r>
              <a:rPr lang="en-US"/>
              <a:t>Faculty should prioritize adapting existing OER before creating new content</a:t>
            </a:r>
          </a:p>
          <a:p>
            <a:r>
              <a:rPr lang="en-US">
                <a:solidFill>
                  <a:srgbClr val="1F1F1F"/>
                </a:solidFill>
                <a:cs typeface="Arial"/>
              </a:rPr>
              <a:t>All instructional materials in ZTC pathways must be zero cost to the student.</a:t>
            </a:r>
          </a:p>
          <a:p>
            <a:r>
              <a:rPr lang="en-US">
                <a:solidFill>
                  <a:srgbClr val="1F1F1F"/>
                </a:solidFill>
                <a:cs typeface="Arial"/>
              </a:rPr>
              <a:t>This includes required textbooks and access to any online resources or homework systems. </a:t>
            </a:r>
          </a:p>
          <a:p>
            <a:r>
              <a:rPr lang="en-US">
                <a:solidFill>
                  <a:srgbClr val="1F1F1F"/>
                </a:solidFill>
                <a:cs typeface="Arial"/>
              </a:rPr>
              <a:t>Ensure accessibility compliance </a:t>
            </a:r>
          </a:p>
        </p:txBody>
      </p:sp>
    </p:spTree>
    <p:extLst>
      <p:ext uri="{BB962C8B-B14F-4D97-AF65-F5344CB8AC3E}">
        <p14:creationId xmlns:p14="http://schemas.microsoft.com/office/powerpoint/2010/main" val="3891399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BA5F52-2EF7-03EC-DED6-3ADD74529D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D31060-F16D-3A95-B5F3-E94023ADB7CE}"/>
              </a:ext>
            </a:extLst>
          </p:cNvPr>
          <p:cNvSpPr>
            <a:spLocks noGrp="1"/>
          </p:cNvSpPr>
          <p:nvPr>
            <p:ph type="title"/>
          </p:nvPr>
        </p:nvSpPr>
        <p:spPr>
          <a:xfrm>
            <a:off x="1381249" y="896112"/>
            <a:ext cx="4188277" cy="435600"/>
          </a:xfrm>
        </p:spPr>
        <p:txBody>
          <a:bodyPr/>
          <a:lstStyle/>
          <a:p>
            <a:r>
              <a:rPr lang="en-US"/>
              <a:t>Grant Requirements</a:t>
            </a:r>
          </a:p>
        </p:txBody>
      </p:sp>
      <p:sp>
        <p:nvSpPr>
          <p:cNvPr id="3" name="Text Placeholder 2">
            <a:extLst>
              <a:ext uri="{FF2B5EF4-FFF2-40B4-BE49-F238E27FC236}">
                <a16:creationId xmlns:a16="http://schemas.microsoft.com/office/drawing/2014/main" id="{1B3731D2-47DA-9538-E7F0-59E80D2B1D4D}"/>
              </a:ext>
            </a:extLst>
          </p:cNvPr>
          <p:cNvSpPr>
            <a:spLocks noGrp="1"/>
          </p:cNvSpPr>
          <p:nvPr>
            <p:ph type="body" idx="1"/>
          </p:nvPr>
        </p:nvSpPr>
        <p:spPr>
          <a:xfrm>
            <a:off x="1381249" y="1338342"/>
            <a:ext cx="7139295" cy="3606358"/>
          </a:xfrm>
        </p:spPr>
        <p:txBody>
          <a:bodyPr/>
          <a:lstStyle/>
          <a:p>
            <a:r>
              <a:rPr lang="en-US">
                <a:solidFill>
                  <a:srgbClr val="1F1F1F"/>
                </a:solidFill>
                <a:cs typeface="Arial"/>
              </a:rPr>
              <a:t>Properly identify and apply Creative Commons (CC) licenses to OER materials</a:t>
            </a:r>
          </a:p>
          <a:p>
            <a:r>
              <a:rPr lang="en-US">
                <a:solidFill>
                  <a:srgbClr val="1F1F1F"/>
                </a:solidFill>
                <a:cs typeface="Arial"/>
              </a:rPr>
              <a:t>Required to report a variety of data about ZTC courses to the CCCCO</a:t>
            </a:r>
          </a:p>
          <a:p>
            <a:r>
              <a:rPr lang="en-US">
                <a:solidFill>
                  <a:srgbClr val="1F1F1F"/>
                </a:solidFill>
                <a:cs typeface="Arial"/>
              </a:rPr>
              <a:t>Materials produced with ZTC funding must be submitted to COOL4ED.  However, the state is currently looking at a more permanent repository so this may change.</a:t>
            </a:r>
          </a:p>
        </p:txBody>
      </p:sp>
    </p:spTree>
    <p:extLst>
      <p:ext uri="{BB962C8B-B14F-4D97-AF65-F5344CB8AC3E}">
        <p14:creationId xmlns:p14="http://schemas.microsoft.com/office/powerpoint/2010/main" val="822730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BA4EFC-19FE-F9FC-D023-8FEA522D8D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2E2D14-9066-4E26-A8E0-B9EFE65762FF}"/>
              </a:ext>
            </a:extLst>
          </p:cNvPr>
          <p:cNvSpPr>
            <a:spLocks noGrp="1"/>
          </p:cNvSpPr>
          <p:nvPr>
            <p:ph type="title"/>
          </p:nvPr>
        </p:nvSpPr>
        <p:spPr>
          <a:xfrm>
            <a:off x="1381249" y="896112"/>
            <a:ext cx="4188277" cy="435600"/>
          </a:xfrm>
        </p:spPr>
        <p:txBody>
          <a:bodyPr/>
          <a:lstStyle/>
          <a:p>
            <a:r>
              <a:rPr lang="en-US"/>
              <a:t>OER Call</a:t>
            </a:r>
          </a:p>
        </p:txBody>
      </p:sp>
      <p:sp>
        <p:nvSpPr>
          <p:cNvPr id="3" name="Text Placeholder 2">
            <a:extLst>
              <a:ext uri="{FF2B5EF4-FFF2-40B4-BE49-F238E27FC236}">
                <a16:creationId xmlns:a16="http://schemas.microsoft.com/office/drawing/2014/main" id="{680053D7-1DDA-8D88-90AB-089B2825228F}"/>
              </a:ext>
            </a:extLst>
          </p:cNvPr>
          <p:cNvSpPr>
            <a:spLocks noGrp="1"/>
          </p:cNvSpPr>
          <p:nvPr>
            <p:ph type="body" idx="1"/>
          </p:nvPr>
        </p:nvSpPr>
        <p:spPr>
          <a:xfrm>
            <a:off x="1381249" y="1338342"/>
            <a:ext cx="7139295" cy="3606358"/>
          </a:xfrm>
        </p:spPr>
        <p:txBody>
          <a:bodyPr/>
          <a:lstStyle/>
          <a:p>
            <a:r>
              <a:rPr lang="en-US">
                <a:solidFill>
                  <a:srgbClr val="1F1F1F"/>
                </a:solidFill>
                <a:cs typeface="Arial"/>
              </a:rPr>
              <a:t>Support the creation of ZTC Pathways and adoption of OER</a:t>
            </a:r>
          </a:p>
          <a:p>
            <a:pPr lvl="1"/>
            <a:r>
              <a:rPr lang="en-US" sz="1600">
                <a:solidFill>
                  <a:srgbClr val="000000"/>
                </a:solidFill>
                <a:ea typeface="Calibri"/>
                <a:cs typeface="Calibri"/>
              </a:rPr>
              <a:t>creation of ZTC Pathway in Communication</a:t>
            </a:r>
          </a:p>
          <a:p>
            <a:pPr lvl="1"/>
            <a:r>
              <a:rPr lang="en-US" sz="1600">
                <a:solidFill>
                  <a:srgbClr val="000000"/>
                </a:solidFill>
                <a:ea typeface="Calibri"/>
                <a:cs typeface="Calibri"/>
              </a:rPr>
              <a:t>creation of ZTC Pathways in Geography</a:t>
            </a:r>
          </a:p>
          <a:p>
            <a:pPr lvl="1"/>
            <a:r>
              <a:rPr lang="en-US" sz="1600">
                <a:solidFill>
                  <a:srgbClr val="000000"/>
                </a:solidFill>
                <a:ea typeface="Calibri"/>
                <a:cs typeface="Calibri"/>
              </a:rPr>
              <a:t>Support GE for transfer</a:t>
            </a:r>
          </a:p>
          <a:p>
            <a:pPr lvl="1"/>
            <a:r>
              <a:rPr lang="en-US" sz="1600">
                <a:solidFill>
                  <a:srgbClr val="000000"/>
                </a:solidFill>
                <a:ea typeface="Calibri"/>
                <a:cs typeface="Calibri"/>
              </a:rPr>
              <a:t>support Library Textbook Program (LTP) faculty in moving to OER. </a:t>
            </a:r>
          </a:p>
          <a:p>
            <a:pPr marL="558800" lvl="1" indent="0">
              <a:buNone/>
            </a:pPr>
            <a:endParaRPr lang="en-US" sz="1600">
              <a:solidFill>
                <a:srgbClr val="000000"/>
              </a:solidFill>
              <a:ea typeface="Calibri"/>
              <a:cs typeface="Calibri"/>
            </a:endParaRPr>
          </a:p>
          <a:p>
            <a:r>
              <a:rPr lang="en-US">
                <a:solidFill>
                  <a:srgbClr val="000000"/>
                </a:solidFill>
                <a:ea typeface="Calibri"/>
                <a:cs typeface="Calibri"/>
              </a:rPr>
              <a:t>.5 Units to adopt OER in a single course</a:t>
            </a:r>
          </a:p>
          <a:p>
            <a:pPr marL="101600" indent="0">
              <a:buNone/>
            </a:pPr>
            <a:endParaRPr lang="en-US">
              <a:solidFill>
                <a:srgbClr val="000000"/>
              </a:solidFill>
              <a:ea typeface="Calibri"/>
              <a:cs typeface="Calibri"/>
            </a:endParaRPr>
          </a:p>
          <a:p>
            <a:r>
              <a:rPr lang="en-US">
                <a:solidFill>
                  <a:srgbClr val="000000"/>
                </a:solidFill>
                <a:ea typeface="Calibri"/>
                <a:cs typeface="Calibri"/>
              </a:rPr>
              <a:t>1.5 Units to adapt OER in a single course</a:t>
            </a:r>
          </a:p>
          <a:p>
            <a:pPr lvl="1"/>
            <a:r>
              <a:rPr lang="en-US">
                <a:solidFill>
                  <a:srgbClr val="000000"/>
                </a:solidFill>
                <a:ea typeface="Calibri"/>
                <a:cs typeface="Calibri"/>
              </a:rPr>
              <a:t>Roughly 43.7 hours of work for each unit</a:t>
            </a:r>
          </a:p>
          <a:p>
            <a:pPr lvl="1"/>
            <a:endParaRPr lang="en-US">
              <a:solidFill>
                <a:srgbClr val="000000"/>
              </a:solidFill>
              <a:ea typeface="Calibri"/>
              <a:cs typeface="Calibri"/>
            </a:endParaRPr>
          </a:p>
        </p:txBody>
      </p:sp>
    </p:spTree>
    <p:extLst>
      <p:ext uri="{BB962C8B-B14F-4D97-AF65-F5344CB8AC3E}">
        <p14:creationId xmlns:p14="http://schemas.microsoft.com/office/powerpoint/2010/main" val="2576126203"/>
      </p:ext>
    </p:extLst>
  </p:cSld>
  <p:clrMapOvr>
    <a:masterClrMapping/>
  </p:clrMapOvr>
</p:sld>
</file>

<file path=ppt/theme/theme1.xml><?xml version="1.0" encoding="utf-8"?>
<a:theme xmlns:a="http://schemas.openxmlformats.org/drawingml/2006/main" name="Viola template">
  <a:themeElements>
    <a:clrScheme name="Custom 347">
      <a:dk1>
        <a:srgbClr val="000000"/>
      </a:dk1>
      <a:lt1>
        <a:srgbClr val="FFFFFF"/>
      </a:lt1>
      <a:dk2>
        <a:srgbClr val="8A8682"/>
      </a:dk2>
      <a:lt2>
        <a:srgbClr val="F0EEE9"/>
      </a:lt2>
      <a:accent1>
        <a:srgbClr val="FFCD00"/>
      </a:accent1>
      <a:accent2>
        <a:srgbClr val="F6921D"/>
      </a:accent2>
      <a:accent3>
        <a:srgbClr val="A7693A"/>
      </a:accent3>
      <a:accent4>
        <a:srgbClr val="D8D6D2"/>
      </a:accent4>
      <a:accent5>
        <a:srgbClr val="979593"/>
      </a:accent5>
      <a:accent6>
        <a:srgbClr val="6F6868"/>
      </a:accent6>
      <a:hlink>
        <a:srgbClr val="000000"/>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a1e6ccf-b548-494a-b277-0268a6aff7bb" xsi:nil="true"/>
    <lcf76f155ced4ddcb4097134ff3c332f xmlns="e50cde04-cfab-477e-81e1-dd090a80db5e">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ED17D004C0BD74B974277BDC9C0BD1E" ma:contentTypeVersion="17" ma:contentTypeDescription="Create a new document." ma:contentTypeScope="" ma:versionID="ec89502df49bad9143ddab6074497f11">
  <xsd:schema xmlns:xsd="http://www.w3.org/2001/XMLSchema" xmlns:xs="http://www.w3.org/2001/XMLSchema" xmlns:p="http://schemas.microsoft.com/office/2006/metadata/properties" xmlns:ns2="e50cde04-cfab-477e-81e1-dd090a80db5e" xmlns:ns3="5a1e6ccf-b548-494a-b277-0268a6aff7bb" targetNamespace="http://schemas.microsoft.com/office/2006/metadata/properties" ma:root="true" ma:fieldsID="6ba39e45e2c60dee731d258006551f57" ns2:_="" ns3:_="">
    <xsd:import namespace="e50cde04-cfab-477e-81e1-dd090a80db5e"/>
    <xsd:import namespace="5a1e6ccf-b548-494a-b277-0268a6aff7b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element ref="ns2:MediaServiceSearchProperties"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0cde04-cfab-477e-81e1-dd090a80db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24eaa33-dfcb-4155-882b-7844669517d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DateTaken" ma:index="23" nillable="true" ma:displayName="MediaServiceDateTaken" ma:hidden="true" ma:indexed="true" ma:internalName="MediaServiceDateTaken"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a1e6ccf-b548-494a-b277-0268a6aff7b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baaa32d3-fe55-4848-a0f5-0f3c38fc98e2}" ma:internalName="TaxCatchAll" ma:showField="CatchAllData" ma:web="5a1e6ccf-b548-494a-b277-0268a6aff7b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D7BF96C-D096-423A-A89C-604BED93BAD7}">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93BC192-8B9F-43E4-92C5-1A1268C8C6DA}">
  <ds:schemaRefs>
    <ds:schemaRef ds:uri="http://schemas.microsoft.com/sharepoint/v3/contenttype/forms"/>
  </ds:schemaRefs>
</ds:datastoreItem>
</file>

<file path=customXml/itemProps3.xml><?xml version="1.0" encoding="utf-8"?>
<ds:datastoreItem xmlns:ds="http://schemas.openxmlformats.org/officeDocument/2006/customXml" ds:itemID="{D0865615-825F-4DEB-A7B7-741FED4BC7EE}"/>
</file>

<file path=docProps/app.xml><?xml version="1.0" encoding="utf-8"?>
<Properties xmlns="http://schemas.openxmlformats.org/officeDocument/2006/extended-properties" xmlns:vt="http://schemas.openxmlformats.org/officeDocument/2006/docPropsVTypes">
  <TotalTime>110</TotalTime>
  <Words>1810</Words>
  <Application>Microsoft Office PowerPoint</Application>
  <PresentationFormat>On-screen Show (16:9)</PresentationFormat>
  <Paragraphs>230</Paragraphs>
  <Slides>35</Slides>
  <Notes>35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Calibri</vt:lpstr>
      <vt:lpstr>Quattrocento Sans</vt:lpstr>
      <vt:lpstr>Lora</vt:lpstr>
      <vt:lpstr>Source Sans Pro</vt:lpstr>
      <vt:lpstr>Courier New</vt:lpstr>
      <vt:lpstr>Aptos</vt:lpstr>
      <vt:lpstr>Viola template</vt:lpstr>
      <vt:lpstr>Increasing Access, Equity, and Retention with Zero Textbook Cost Pathways:  A CCC System-Wide Initiative </vt:lpstr>
      <vt:lpstr>COM OER Librarians</vt:lpstr>
      <vt:lpstr>Objectives</vt:lpstr>
      <vt:lpstr>Definitions</vt:lpstr>
      <vt:lpstr>Why OER and ZTC?</vt:lpstr>
      <vt:lpstr>Zero Textbook Cost Program</vt:lpstr>
      <vt:lpstr>Grant Requirements</vt:lpstr>
      <vt:lpstr>Grant Requirements</vt:lpstr>
      <vt:lpstr>OER Call</vt:lpstr>
      <vt:lpstr>OER Call</vt:lpstr>
      <vt:lpstr>OER Call/Grant FAQ</vt:lpstr>
      <vt:lpstr>OER Call/Grant FAQ</vt:lpstr>
      <vt:lpstr>OER Call/Grant FAQ</vt:lpstr>
      <vt:lpstr>OER Call/Grant FAQ</vt:lpstr>
      <vt:lpstr>OER Call/Grant FAQ</vt:lpstr>
      <vt:lpstr>OER Call/Grant FAQ</vt:lpstr>
      <vt:lpstr>OER Call/Grant FAQ</vt:lpstr>
      <vt:lpstr>OER Call/Grant FAQ</vt:lpstr>
      <vt:lpstr>Title V </vt:lpstr>
      <vt:lpstr>Finding OER</vt:lpstr>
      <vt:lpstr>Open Education Resources Initiative (OERI)</vt:lpstr>
      <vt:lpstr>LibreTexts</vt:lpstr>
      <vt:lpstr>OpenStax</vt:lpstr>
      <vt:lpstr>+ Many More Places to Find OER</vt:lpstr>
      <vt:lpstr>Integrating OER into your class</vt:lpstr>
      <vt:lpstr>Licensing &amp; Accessibility</vt:lpstr>
      <vt:lpstr>Accessibility</vt:lpstr>
      <vt:lpstr>Open Licensing &amp; Attribution</vt:lpstr>
      <vt:lpstr>Creative Commons Licenses</vt:lpstr>
      <vt:lpstr>PowerPoint Presentation</vt:lpstr>
      <vt:lpstr>Bookstore &amp; Class Schedule </vt:lpstr>
      <vt:lpstr>PowerPoint Presentation</vt:lpstr>
      <vt:lpstr>Activity</vt:lpstr>
      <vt:lpstr>Questions?</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Finding and funding  Open Educational Resources (OER) for your classroom</dc:title>
  <cp:lastModifiedBy>KTDLIBUSER</cp:lastModifiedBy>
  <cp:revision>154</cp:revision>
  <dcterms:modified xsi:type="dcterms:W3CDTF">2025-08-20T19:23:15Z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0x0101008ED17D004C0BD74B974277BDC9C0BD1E</vt:lpwstr>
  </property>
</Properties>
</file>